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1" r:id="rId2"/>
    <p:sldId id="307" r:id="rId3"/>
    <p:sldId id="308" r:id="rId4"/>
    <p:sldId id="309" r:id="rId5"/>
    <p:sldId id="285" r:id="rId6"/>
    <p:sldId id="346" r:id="rId7"/>
    <p:sldId id="320" r:id="rId8"/>
    <p:sldId id="298" r:id="rId9"/>
    <p:sldId id="278" r:id="rId10"/>
    <p:sldId id="314" r:id="rId11"/>
    <p:sldId id="274" r:id="rId12"/>
    <p:sldId id="312" r:id="rId13"/>
    <p:sldId id="323" r:id="rId14"/>
    <p:sldId id="326" r:id="rId15"/>
    <p:sldId id="327" r:id="rId16"/>
    <p:sldId id="328" r:id="rId17"/>
    <p:sldId id="329" r:id="rId18"/>
    <p:sldId id="330" r:id="rId19"/>
    <p:sldId id="334" r:id="rId20"/>
    <p:sldId id="331" r:id="rId21"/>
    <p:sldId id="332" r:id="rId22"/>
    <p:sldId id="333" r:id="rId23"/>
    <p:sldId id="279" r:id="rId24"/>
    <p:sldId id="336" r:id="rId25"/>
    <p:sldId id="338" r:id="rId26"/>
    <p:sldId id="348" r:id="rId27"/>
    <p:sldId id="340" r:id="rId28"/>
    <p:sldId id="350" r:id="rId29"/>
    <p:sldId id="352" r:id="rId30"/>
    <p:sldId id="306" r:id="rId31"/>
    <p:sldId id="344" r:id="rId32"/>
    <p:sldId id="345" r:id="rId33"/>
    <p:sldId id="353" r:id="rId34"/>
    <p:sldId id="280" r:id="rId35"/>
    <p:sldId id="293" r:id="rId36"/>
    <p:sldId id="281" r:id="rId37"/>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0600"/>
    <a:srgbClr val="DB54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86355" autoAdjust="0"/>
  </p:normalViewPr>
  <p:slideViewPr>
    <p:cSldViewPr>
      <p:cViewPr varScale="1">
        <p:scale>
          <a:sx n="77" d="100"/>
          <a:sy n="77" d="100"/>
        </p:scale>
        <p:origin x="150" y="1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8E1E4D-1E9A-4F01-B992-16A4AB55BA55}" type="datetimeFigureOut">
              <a:rPr lang="fr-FR" smtClean="0"/>
              <a:t>17/05/2016</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0762F0-EB40-4157-8437-43A622F908C3}" type="slidenum">
              <a:rPr lang="fr-FR" smtClean="0"/>
              <a:t>‹N°›</a:t>
            </a:fld>
            <a:endParaRPr lang="fr-FR"/>
          </a:p>
        </p:txBody>
      </p:sp>
    </p:spTree>
    <p:extLst>
      <p:ext uri="{BB962C8B-B14F-4D97-AF65-F5344CB8AC3E}">
        <p14:creationId xmlns:p14="http://schemas.microsoft.com/office/powerpoint/2010/main" val="1687264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483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691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569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4F0762F0-EB40-4157-8437-43A622F908C3}" type="slidenum">
              <a:rPr lang="fr-FR" smtClean="0"/>
              <a:t>5</a:t>
            </a:fld>
            <a:endParaRPr lang="fr-FR"/>
          </a:p>
        </p:txBody>
      </p:sp>
    </p:spTree>
    <p:extLst>
      <p:ext uri="{BB962C8B-B14F-4D97-AF65-F5344CB8AC3E}">
        <p14:creationId xmlns:p14="http://schemas.microsoft.com/office/powerpoint/2010/main" val="400881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4F0762F0-EB40-4157-8437-43A622F908C3}" type="slidenum">
              <a:rPr lang="fr-FR" smtClean="0"/>
              <a:t>6</a:t>
            </a:fld>
            <a:endParaRPr lang="fr-FR"/>
          </a:p>
        </p:txBody>
      </p:sp>
    </p:spTree>
    <p:extLst>
      <p:ext uri="{BB962C8B-B14F-4D97-AF65-F5344CB8AC3E}">
        <p14:creationId xmlns:p14="http://schemas.microsoft.com/office/powerpoint/2010/main" val="177229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F0762F0-EB40-4157-8437-43A622F908C3}" type="slidenum">
              <a:rPr lang="fr-FR" smtClean="0"/>
              <a:t>7</a:t>
            </a:fld>
            <a:endParaRPr lang="fr-FR"/>
          </a:p>
        </p:txBody>
      </p:sp>
    </p:spTree>
    <p:extLst>
      <p:ext uri="{BB962C8B-B14F-4D97-AF65-F5344CB8AC3E}">
        <p14:creationId xmlns:p14="http://schemas.microsoft.com/office/powerpoint/2010/main" val="3134784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F0762F0-EB40-4157-8437-43A622F908C3}" type="slidenum">
              <a:rPr lang="fr-FR" smtClean="0"/>
              <a:t>10</a:t>
            </a:fld>
            <a:endParaRPr lang="fr-FR"/>
          </a:p>
        </p:txBody>
      </p:sp>
    </p:spTree>
    <p:extLst>
      <p:ext uri="{BB962C8B-B14F-4D97-AF65-F5344CB8AC3E}">
        <p14:creationId xmlns:p14="http://schemas.microsoft.com/office/powerpoint/2010/main" val="1878374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1.jpg"/><Relationship Id="rId9"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19"/>
            <a:ext cx="7772400" cy="1102519"/>
          </a:xfrm>
        </p:spPr>
        <p:txBody>
          <a:bodyPr/>
          <a:lstStyle/>
          <a:p>
            <a:r>
              <a:rPr lang="fr-FR"/>
              <a:t>Modifiez le style du titre</a:t>
            </a:r>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FB4381F7-AC87-43D6-89FA-4273A056EFFB}" type="datetime1">
              <a:rPr lang="en-US" smtClean="0"/>
              <a:t>5/17/2016</a:t>
            </a:fld>
            <a:endParaRPr lang="fr-FR"/>
          </a:p>
        </p:txBody>
      </p:sp>
      <p:sp>
        <p:nvSpPr>
          <p:cNvPr id="5" name="Espace réservé du pied de page 4"/>
          <p:cNvSpPr>
            <a:spLocks noGrp="1"/>
          </p:cNvSpPr>
          <p:nvPr>
            <p:ph type="ftr" sz="quarter" idx="11"/>
          </p:nvPr>
        </p:nvSpPr>
        <p:spPr/>
        <p:txBody>
          <a:bodyPr/>
          <a:lstStyle/>
          <a:p>
            <a:r>
              <a:rPr lang="fr-FR" smtClean="0"/>
              <a:t>Rush Nerds</a:t>
            </a:r>
            <a:endParaRPr lang="fr-FR"/>
          </a:p>
        </p:txBody>
      </p:sp>
      <p:sp>
        <p:nvSpPr>
          <p:cNvPr id="6" name="Espace réservé du numéro de diapositive 5"/>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271715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1C83F85-9682-4A5C-9763-EBB5D2321C47}" type="datetime1">
              <a:rPr lang="en-US" smtClean="0"/>
              <a:t>5/17/2016</a:t>
            </a:fld>
            <a:endParaRPr lang="fr-FR"/>
          </a:p>
        </p:txBody>
      </p:sp>
      <p:sp>
        <p:nvSpPr>
          <p:cNvPr id="5" name="Espace réservé du pied de page 4"/>
          <p:cNvSpPr>
            <a:spLocks noGrp="1"/>
          </p:cNvSpPr>
          <p:nvPr>
            <p:ph type="ftr" sz="quarter" idx="11"/>
          </p:nvPr>
        </p:nvSpPr>
        <p:spPr/>
        <p:txBody>
          <a:bodyPr/>
          <a:lstStyle/>
          <a:p>
            <a:r>
              <a:rPr lang="fr-FR" smtClean="0"/>
              <a:t>Rush Nerds</a:t>
            </a:r>
            <a:endParaRPr lang="fr-FR"/>
          </a:p>
        </p:txBody>
      </p:sp>
      <p:sp>
        <p:nvSpPr>
          <p:cNvPr id="6" name="Espace réservé du numéro de diapositive 5"/>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400104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154781"/>
            <a:ext cx="2057400" cy="329088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154781"/>
            <a:ext cx="6019800" cy="329088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7B1934A-EF28-4D99-9C49-3BA3CFE62253}" type="datetime1">
              <a:rPr lang="en-US" smtClean="0"/>
              <a:t>5/17/2016</a:t>
            </a:fld>
            <a:endParaRPr lang="fr-FR"/>
          </a:p>
        </p:txBody>
      </p:sp>
      <p:sp>
        <p:nvSpPr>
          <p:cNvPr id="5" name="Espace réservé du pied de page 4"/>
          <p:cNvSpPr>
            <a:spLocks noGrp="1"/>
          </p:cNvSpPr>
          <p:nvPr>
            <p:ph type="ftr" sz="quarter" idx="11"/>
          </p:nvPr>
        </p:nvSpPr>
        <p:spPr/>
        <p:txBody>
          <a:bodyPr/>
          <a:lstStyle/>
          <a:p>
            <a:r>
              <a:rPr lang="fr-FR" smtClean="0"/>
              <a:t>Rush Nerds</a:t>
            </a:r>
            <a:endParaRPr lang="fr-FR"/>
          </a:p>
        </p:txBody>
      </p:sp>
      <p:sp>
        <p:nvSpPr>
          <p:cNvPr id="6" name="Espace réservé du numéro de diapositive 5"/>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12884638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elcom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spect="1"/>
          </p:cNvSpPr>
          <p:nvPr userDrawn="1"/>
        </p:nvSpPr>
        <p:spPr>
          <a:xfrm>
            <a:off x="196721" y="4777397"/>
            <a:ext cx="369041" cy="3648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152401" y="4822526"/>
            <a:ext cx="457681" cy="274637"/>
          </a:xfrm>
          <a:prstGeom prst="rect">
            <a:avLst/>
          </a:prstGeom>
        </p:spPr>
        <p:txBody>
          <a:bodyPr vert="horz" lIns="91440" tIns="45720" rIns="91440" bIns="4572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200" smtClean="0"/>
              <a:pPr/>
              <a:t>‹N°›</a:t>
            </a:fld>
            <a:endParaRPr lang="en-US" sz="1200" dirty="0"/>
          </a:p>
        </p:txBody>
      </p:sp>
      <p:sp>
        <p:nvSpPr>
          <p:cNvPr id="10" name="Title 1"/>
          <p:cNvSpPr>
            <a:spLocks noGrp="1"/>
          </p:cNvSpPr>
          <p:nvPr>
            <p:ph type="title" hasCustomPrompt="1"/>
          </p:nvPr>
        </p:nvSpPr>
        <p:spPr>
          <a:xfrm>
            <a:off x="1752600" y="239973"/>
            <a:ext cx="5638800" cy="353524"/>
          </a:xfrm>
          <a:prstGeom prst="rect">
            <a:avLst/>
          </a:prstGeom>
        </p:spPr>
        <p:txBody>
          <a:bodyPr wrap="none" lIns="0" tIns="0" rIns="0" bIns="0" anchor="ctr">
            <a:noAutofit/>
          </a:bodyPr>
          <a:lstStyle>
            <a:lvl1pPr algn="ctr">
              <a:defRPr sz="18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2514600" y="591963"/>
            <a:ext cx="4114800" cy="200746"/>
          </a:xfrm>
          <a:prstGeom prst="rect">
            <a:avLst/>
          </a:prstGeom>
        </p:spPr>
        <p:txBody>
          <a:bodyPr wrap="square" lIns="0" tIns="0" rIns="0" bIns="0" anchor="ctr">
            <a:noAutofit/>
          </a:bodyPr>
          <a:lstStyle>
            <a:lvl1pPr marL="0" indent="0" algn="ctr">
              <a:buNone/>
              <a:defRPr sz="1200" b="1" i="0" baseline="0">
                <a:solidFill>
                  <a:schemeClr val="tx1">
                    <a:lumMod val="50000"/>
                    <a:lumOff val="50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Picture Placeholder 7"/>
          <p:cNvSpPr>
            <a:spLocks noGrp="1"/>
          </p:cNvSpPr>
          <p:nvPr>
            <p:ph type="pic" sz="quarter" idx="10" hasCustomPrompt="1"/>
          </p:nvPr>
        </p:nvSpPr>
        <p:spPr>
          <a:xfrm>
            <a:off x="1082712" y="1952101"/>
            <a:ext cx="2057400" cy="2056785"/>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8304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500"/>
                                        <p:tgtEl>
                                          <p:spTgt spid="11">
                                            <p:txEl>
                                              <p:pRg st="0" end="0"/>
                                            </p:txEl>
                                          </p:spTgt>
                                        </p:tgtEl>
                                      </p:cBhvr>
                                    </p:animEffect>
                                  </p:childTnLst>
                                </p:cTn>
                              </p:par>
                            </p:childTnLst>
                          </p:cTn>
                        </p:par>
                        <p:par>
                          <p:cTn id="14" fill="hold">
                            <p:stCondLst>
                              <p:cond delay="2500"/>
                            </p:stCondLst>
                            <p:childTnLst>
                              <p:par>
                                <p:cTn id="15" presetID="53"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300" fill="hold"/>
                                        <p:tgtEl>
                                          <p:spTgt spid="14"/>
                                        </p:tgtEl>
                                        <p:attrNameLst>
                                          <p:attrName>ppt_w</p:attrName>
                                        </p:attrNameLst>
                                      </p:cBhvr>
                                      <p:tavLst>
                                        <p:tav tm="0">
                                          <p:val>
                                            <p:fltVal val="0"/>
                                          </p:val>
                                        </p:tav>
                                        <p:tav tm="100000">
                                          <p:val>
                                            <p:strVal val="#ppt_w"/>
                                          </p:val>
                                        </p:tav>
                                      </p:tavLst>
                                    </p:anim>
                                    <p:anim calcmode="lin" valueType="num">
                                      <p:cBhvr>
                                        <p:cTn id="18" dur="1300" fill="hold"/>
                                        <p:tgtEl>
                                          <p:spTgt spid="14"/>
                                        </p:tgtEl>
                                        <p:attrNameLst>
                                          <p:attrName>ppt_h</p:attrName>
                                        </p:attrNameLst>
                                      </p:cBhvr>
                                      <p:tavLst>
                                        <p:tav tm="0">
                                          <p:val>
                                            <p:fltVal val="0"/>
                                          </p:val>
                                        </p:tav>
                                        <p:tav tm="100000">
                                          <p:val>
                                            <p:strVal val="#ppt_h"/>
                                          </p:val>
                                        </p:tav>
                                      </p:tavLst>
                                    </p:anim>
                                    <p:animEffect transition="in" filter="fade">
                                      <p:cBhvr>
                                        <p:cTn id="19" dur="1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500"/>
                        <p:tgtEl>
                          <p:spTgt spid="11"/>
                        </p:tgtEl>
                      </p:cBhvr>
                    </p:animEffect>
                  </p:childTnLst>
                </p:cTn>
              </p:par>
            </p:tnLst>
          </p:tmpl>
        </p:tmplLst>
      </p:bldP>
      <p:bldP spid="1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Main Title+ SubTitle+Number">
    <p:spTree>
      <p:nvGrpSpPr>
        <p:cNvPr id="1" name=""/>
        <p:cNvGrpSpPr/>
        <p:nvPr/>
      </p:nvGrpSpPr>
      <p:grpSpPr>
        <a:xfrm>
          <a:off x="0" y="0"/>
          <a:ext cx="0" cy="0"/>
          <a:chOff x="0" y="0"/>
          <a:chExt cx="0" cy="0"/>
        </a:xfrm>
      </p:grpSpPr>
      <p:grpSp>
        <p:nvGrpSpPr>
          <p:cNvPr id="8" name="Group 7"/>
          <p:cNvGrpSpPr/>
          <p:nvPr userDrawn="1"/>
        </p:nvGrpSpPr>
        <p:grpSpPr>
          <a:xfrm rot="16200000">
            <a:off x="4202113" y="-236538"/>
            <a:ext cx="739775" cy="9144000"/>
            <a:chOff x="727075" y="1098550"/>
            <a:chExt cx="1177925" cy="3389313"/>
          </a:xfrm>
        </p:grpSpPr>
        <p:sp>
          <p:nvSpPr>
            <p:cNvPr id="9" name="Rectangle 7"/>
            <p:cNvSpPr>
              <a:spLocks noChangeArrowheads="1"/>
            </p:cNvSpPr>
            <p:nvPr/>
          </p:nvSpPr>
          <p:spPr bwMode="auto">
            <a:xfrm>
              <a:off x="727075" y="1098550"/>
              <a:ext cx="1177925" cy="563563"/>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p:nvSpPr>
          <p:spPr bwMode="auto">
            <a:xfrm>
              <a:off x="727075" y="1662113"/>
              <a:ext cx="1177925" cy="56356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727075" y="2225675"/>
              <a:ext cx="1177925" cy="56515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9"/>
            <p:cNvSpPr>
              <a:spLocks noChangeArrowheads="1"/>
            </p:cNvSpPr>
            <p:nvPr/>
          </p:nvSpPr>
          <p:spPr bwMode="auto">
            <a:xfrm>
              <a:off x="727075" y="2790825"/>
              <a:ext cx="1177925" cy="563563"/>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0"/>
            <p:cNvSpPr>
              <a:spLocks noChangeArrowheads="1"/>
            </p:cNvSpPr>
            <p:nvPr/>
          </p:nvSpPr>
          <p:spPr bwMode="auto">
            <a:xfrm>
              <a:off x="727075" y="3354388"/>
              <a:ext cx="1177925" cy="566738"/>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1"/>
            <p:cNvSpPr>
              <a:spLocks noChangeArrowheads="1"/>
            </p:cNvSpPr>
            <p:nvPr/>
          </p:nvSpPr>
          <p:spPr bwMode="auto">
            <a:xfrm>
              <a:off x="727075" y="3921125"/>
              <a:ext cx="1177925" cy="566738"/>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Isosceles Triangle 16"/>
          <p:cNvSpPr/>
          <p:nvPr userDrawn="1"/>
        </p:nvSpPr>
        <p:spPr>
          <a:xfrm rot="10800000">
            <a:off x="4189216" y="0"/>
            <a:ext cx="765568" cy="533400"/>
          </a:xfrm>
          <a:prstGeom prst="triangl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title" hasCustomPrompt="1"/>
          </p:nvPr>
        </p:nvSpPr>
        <p:spPr>
          <a:xfrm>
            <a:off x="2310173" y="1716069"/>
            <a:ext cx="4523654" cy="638987"/>
          </a:xfrm>
          <a:prstGeom prst="rect">
            <a:avLst/>
          </a:prstGeom>
        </p:spPr>
        <p:txBody>
          <a:bodyPr wrap="none" lIns="0" tIns="0" rIns="0" bIns="0" anchor="ctr">
            <a:noAutofit/>
          </a:bodyPr>
          <a:lstStyle>
            <a:lvl1pPr algn="ctr">
              <a:defRPr sz="2500" b="1" baseline="0">
                <a:solidFill>
                  <a:schemeClr val="tx1">
                    <a:lumMod val="50000"/>
                    <a:lumOff val="50000"/>
                  </a:schemeClr>
                </a:solidFill>
              </a:defRPr>
            </a:lvl1pPr>
          </a:lstStyle>
          <a:p>
            <a:r>
              <a:rPr lang="en-US" dirty="0"/>
              <a:t>Main Title Here</a:t>
            </a:r>
          </a:p>
        </p:txBody>
      </p:sp>
      <p:sp>
        <p:nvSpPr>
          <p:cNvPr id="19" name="Text Placeholder 3"/>
          <p:cNvSpPr>
            <a:spLocks noGrp="1"/>
          </p:cNvSpPr>
          <p:nvPr>
            <p:ph type="body" sz="half" idx="2" hasCustomPrompt="1"/>
          </p:nvPr>
        </p:nvSpPr>
        <p:spPr>
          <a:xfrm>
            <a:off x="2514600" y="2440654"/>
            <a:ext cx="4114800" cy="505546"/>
          </a:xfrm>
          <a:prstGeom prst="rect">
            <a:avLst/>
          </a:prstGeom>
        </p:spPr>
        <p:txBody>
          <a:bodyPr wrap="none" lIns="0" tIns="0" rIns="0" bIns="0" anchor="ctr">
            <a:noAutofit/>
          </a:bodyPr>
          <a:lstStyle>
            <a:lvl1pPr marL="0" indent="0" algn="ctr">
              <a:buNone/>
              <a:defRPr sz="1400" b="1" baseline="0">
                <a:solidFill>
                  <a:schemeClr val="bg1">
                    <a:lumMod val="6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en-US" sz="1600" b="1" cap="all" dirty="0">
                <a:solidFill>
                  <a:schemeClr val="tx1">
                    <a:lumMod val="50000"/>
                    <a:lumOff val="50000"/>
                  </a:schemeClr>
                </a:solidFill>
              </a:rPr>
              <a:t>OFFERING IDEAS THAT RAISE YOUR BUSINESS </a:t>
            </a:r>
            <a:r>
              <a:rPr lang="en-US" sz="1600" b="1" dirty="0">
                <a:solidFill>
                  <a:schemeClr val="tx1">
                    <a:lumMod val="50000"/>
                    <a:lumOff val="50000"/>
                  </a:schemeClr>
                </a:solidFill>
              </a:rPr>
              <a:t/>
            </a:r>
            <a:br>
              <a:rPr lang="en-US" sz="1600" b="1" dirty="0">
                <a:solidFill>
                  <a:schemeClr val="tx1">
                    <a:lumMod val="50000"/>
                    <a:lumOff val="50000"/>
                  </a:schemeClr>
                </a:solidFill>
              </a:rPr>
            </a:br>
            <a:r>
              <a:rPr lang="en-US" sz="1600" b="1" cap="all" dirty="0">
                <a:solidFill>
                  <a:schemeClr val="tx1">
                    <a:lumMod val="50000"/>
                    <a:lumOff val="50000"/>
                  </a:schemeClr>
                </a:solidFill>
              </a:rPr>
              <a:t>ABOVE THE EXPECTED</a:t>
            </a:r>
            <a:endParaRPr lang="en-US" sz="1600" b="1" dirty="0">
              <a:solidFill>
                <a:schemeClr val="tx1">
                  <a:lumMod val="50000"/>
                  <a:lumOff val="50000"/>
                </a:schemeClr>
              </a:solidFill>
            </a:endParaRPr>
          </a:p>
        </p:txBody>
      </p:sp>
      <p:grpSp>
        <p:nvGrpSpPr>
          <p:cNvPr id="20" name="Group 19"/>
          <p:cNvGrpSpPr/>
          <p:nvPr userDrawn="1"/>
        </p:nvGrpSpPr>
        <p:grpSpPr>
          <a:xfrm>
            <a:off x="0" y="1516958"/>
            <a:ext cx="9144000" cy="1677784"/>
            <a:chOff x="0" y="1732858"/>
            <a:chExt cx="9144000" cy="1677784"/>
          </a:xfrm>
        </p:grpSpPr>
        <p:grpSp>
          <p:nvGrpSpPr>
            <p:cNvPr id="21" name="Group 52"/>
            <p:cNvGrpSpPr/>
            <p:nvPr/>
          </p:nvGrpSpPr>
          <p:grpSpPr>
            <a:xfrm>
              <a:off x="2362200" y="1732858"/>
              <a:ext cx="4419600" cy="1677784"/>
              <a:chOff x="2362200" y="1657350"/>
              <a:chExt cx="4419600" cy="1677784"/>
            </a:xfrm>
          </p:grpSpPr>
          <p:grpSp>
            <p:nvGrpSpPr>
              <p:cNvPr id="30" name="Group 37"/>
              <p:cNvGrpSpPr/>
              <p:nvPr/>
            </p:nvGrpSpPr>
            <p:grpSpPr>
              <a:xfrm>
                <a:off x="2362200" y="1657350"/>
                <a:ext cx="4419600" cy="306184"/>
                <a:chOff x="2209006" y="1732960"/>
                <a:chExt cx="3658394" cy="306184"/>
              </a:xfrm>
            </p:grpSpPr>
            <p:cxnSp>
              <p:nvCxnSpPr>
                <p:cNvPr id="35" name="Straight Connector 34"/>
                <p:cNvCxnSpPr/>
                <p:nvPr/>
              </p:nvCxnSpPr>
              <p:spPr>
                <a:xfrm>
                  <a:off x="2209800" y="1732960"/>
                  <a:ext cx="3657600" cy="217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2058194" y="1886744"/>
                  <a:ext cx="303212"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5715000" y="1886744"/>
                  <a:ext cx="303212"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Group 38"/>
              <p:cNvGrpSpPr/>
              <p:nvPr/>
            </p:nvGrpSpPr>
            <p:grpSpPr>
              <a:xfrm flipV="1">
                <a:off x="2362200" y="3028950"/>
                <a:ext cx="4419600" cy="306184"/>
                <a:chOff x="2209006" y="1732960"/>
                <a:chExt cx="3658394" cy="306184"/>
              </a:xfrm>
            </p:grpSpPr>
            <p:cxnSp>
              <p:nvCxnSpPr>
                <p:cNvPr id="32" name="Straight Connector 31"/>
                <p:cNvCxnSpPr/>
                <p:nvPr/>
              </p:nvCxnSpPr>
              <p:spPr>
                <a:xfrm>
                  <a:off x="2209800" y="1732960"/>
                  <a:ext cx="3657600" cy="217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2058194" y="1886744"/>
                  <a:ext cx="303212"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5715000" y="1886744"/>
                  <a:ext cx="303212"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4" name="Group 48"/>
            <p:cNvGrpSpPr/>
            <p:nvPr/>
          </p:nvGrpSpPr>
          <p:grpSpPr>
            <a:xfrm>
              <a:off x="0" y="2443523"/>
              <a:ext cx="2438400" cy="256454"/>
              <a:chOff x="0" y="2343150"/>
              <a:chExt cx="2438400" cy="256454"/>
            </a:xfrm>
          </p:grpSpPr>
          <p:sp>
            <p:nvSpPr>
              <p:cNvPr id="28" name="Oval 27"/>
              <p:cNvSpPr/>
              <p:nvPr/>
            </p:nvSpPr>
            <p:spPr bwMode="auto">
              <a:xfrm>
                <a:off x="2181946" y="2343150"/>
                <a:ext cx="256454" cy="256454"/>
              </a:xfrm>
              <a:prstGeom prst="ellipse">
                <a:avLst/>
              </a:prstGeom>
              <a:solidFill>
                <a:schemeClr val="tx1">
                  <a:lumMod val="25000"/>
                  <a:lumOff val="7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29" name="Straight Connector 28"/>
              <p:cNvCxnSpPr/>
              <p:nvPr/>
            </p:nvCxnSpPr>
            <p:spPr>
              <a:xfrm>
                <a:off x="0" y="2470583"/>
                <a:ext cx="2209800"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49"/>
            <p:cNvGrpSpPr/>
            <p:nvPr/>
          </p:nvGrpSpPr>
          <p:grpSpPr>
            <a:xfrm flipH="1">
              <a:off x="6705600" y="2443523"/>
              <a:ext cx="2438400" cy="256454"/>
              <a:chOff x="0" y="2343150"/>
              <a:chExt cx="2438400" cy="256454"/>
            </a:xfrm>
          </p:grpSpPr>
          <p:sp>
            <p:nvSpPr>
              <p:cNvPr id="26" name="Oval 25"/>
              <p:cNvSpPr/>
              <p:nvPr/>
            </p:nvSpPr>
            <p:spPr bwMode="auto">
              <a:xfrm>
                <a:off x="2181946" y="2343150"/>
                <a:ext cx="256454" cy="256454"/>
              </a:xfrm>
              <a:prstGeom prst="ellipse">
                <a:avLst/>
              </a:prstGeom>
              <a:solidFill>
                <a:schemeClr val="tx1">
                  <a:lumMod val="25000"/>
                  <a:lumOff val="7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27" name="Straight Connector 26"/>
              <p:cNvCxnSpPr/>
              <p:nvPr/>
            </p:nvCxnSpPr>
            <p:spPr>
              <a:xfrm>
                <a:off x="0" y="2470583"/>
                <a:ext cx="2209800" cy="158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690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78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08"/>
        <p:cNvGrpSpPr/>
        <p:nvPr/>
      </p:nvGrpSpPr>
      <p:grpSpPr>
        <a:xfrm>
          <a:off x="0" y="0"/>
          <a:ext cx="0" cy="0"/>
          <a:chOff x="0" y="0"/>
          <a:chExt cx="0" cy="0"/>
        </a:xfrm>
      </p:grpSpPr>
      <p:pic>
        <p:nvPicPr>
          <p:cNvPr id="109" name="Shape 109"/>
          <p:cNvPicPr preferRelativeResize="0"/>
          <p:nvPr/>
        </p:nvPicPr>
        <p:blipFill>
          <a:blip r:embed="rId2">
            <a:alphaModFix/>
          </a:blip>
          <a:stretch>
            <a:fillRect/>
          </a:stretch>
        </p:blipFill>
        <p:spPr>
          <a:xfrm>
            <a:off x="7069775" y="1037700"/>
            <a:ext cx="2070675" cy="2070675"/>
          </a:xfrm>
          <a:prstGeom prst="rect">
            <a:avLst/>
          </a:prstGeom>
          <a:noFill/>
          <a:ln>
            <a:noFill/>
          </a:ln>
        </p:spPr>
      </p:pic>
      <p:sp>
        <p:nvSpPr>
          <p:cNvPr id="110" name="Shape 110"/>
          <p:cNvSpPr/>
          <p:nvPr/>
        </p:nvSpPr>
        <p:spPr>
          <a:xfrm>
            <a:off x="7070023" y="2072326"/>
            <a:ext cx="1037699" cy="1037699"/>
          </a:xfrm>
          <a:prstGeom prst="rect">
            <a:avLst/>
          </a:prstGeom>
          <a:solidFill>
            <a:srgbClr val="CEDBE0">
              <a:alpha val="32690"/>
            </a:srgbClr>
          </a:solidFill>
          <a:ln>
            <a:noFill/>
          </a:ln>
        </p:spPr>
        <p:txBody>
          <a:bodyPr lIns="91425" tIns="91425" rIns="91425" bIns="91425" anchor="ctr" anchorCtr="0">
            <a:noAutofit/>
          </a:bodyPr>
          <a:lstStyle/>
          <a:p>
            <a:pPr lvl="0">
              <a:spcBef>
                <a:spcPts val="0"/>
              </a:spcBef>
              <a:buNone/>
            </a:pPr>
            <a:endParaRPr/>
          </a:p>
        </p:txBody>
      </p:sp>
      <p:pic>
        <p:nvPicPr>
          <p:cNvPr id="111" name="Shape 111"/>
          <p:cNvPicPr preferRelativeResize="0"/>
          <p:nvPr/>
        </p:nvPicPr>
        <p:blipFill>
          <a:blip r:embed="rId3">
            <a:alphaModFix/>
          </a:blip>
          <a:stretch>
            <a:fillRect/>
          </a:stretch>
        </p:blipFill>
        <p:spPr>
          <a:xfrm>
            <a:off x="8102625" y="0"/>
            <a:ext cx="1037825" cy="1037825"/>
          </a:xfrm>
          <a:prstGeom prst="rect">
            <a:avLst/>
          </a:prstGeom>
          <a:noFill/>
          <a:ln>
            <a:noFill/>
          </a:ln>
        </p:spPr>
      </p:pic>
      <p:sp>
        <p:nvSpPr>
          <p:cNvPr id="112" name="Shape 112"/>
          <p:cNvSpPr txBox="1">
            <a:spLocks noGrp="1"/>
          </p:cNvSpPr>
          <p:nvPr>
            <p:ph type="title"/>
          </p:nvPr>
        </p:nvSpPr>
        <p:spPr>
          <a:xfrm>
            <a:off x="1842475" y="1197075"/>
            <a:ext cx="4406399" cy="621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13" name="Shape 113"/>
          <p:cNvSpPr txBox="1">
            <a:spLocks noGrp="1"/>
          </p:cNvSpPr>
          <p:nvPr>
            <p:ph type="body" idx="1"/>
          </p:nvPr>
        </p:nvSpPr>
        <p:spPr>
          <a:xfrm>
            <a:off x="1842475" y="1818975"/>
            <a:ext cx="2172900" cy="31067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400"/>
            </a:lvl2pPr>
            <a:lvl3pPr lvl="2">
              <a:spcBef>
                <a:spcPts val="0"/>
              </a:spcBef>
              <a:buSzPct val="100000"/>
              <a:defRPr sz="1400"/>
            </a:lvl3pPr>
            <a:lvl4pPr lvl="3">
              <a:spcBef>
                <a:spcPts val="0"/>
              </a:spcBef>
              <a:buSzPct val="100000"/>
              <a:defRPr sz="1400"/>
            </a:lvl4pPr>
            <a:lvl5pPr lvl="4">
              <a:spcBef>
                <a:spcPts val="0"/>
              </a:spcBef>
              <a:buSzPct val="100000"/>
              <a:defRPr sz="1400"/>
            </a:lvl5pPr>
            <a:lvl6pPr lvl="5">
              <a:spcBef>
                <a:spcPts val="0"/>
              </a:spcBef>
              <a:buSzPct val="100000"/>
              <a:defRPr sz="1400"/>
            </a:lvl6pPr>
            <a:lvl7pPr lvl="6">
              <a:spcBef>
                <a:spcPts val="0"/>
              </a:spcBef>
              <a:buSzPct val="100000"/>
              <a:defRPr sz="1400"/>
            </a:lvl7pPr>
            <a:lvl8pPr lvl="7">
              <a:spcBef>
                <a:spcPts val="0"/>
              </a:spcBef>
              <a:buSzPct val="100000"/>
              <a:defRPr sz="1400"/>
            </a:lvl8pPr>
            <a:lvl9pPr lvl="8">
              <a:spcBef>
                <a:spcPts val="0"/>
              </a:spcBef>
              <a:buSzPct val="100000"/>
              <a:defRPr sz="1400"/>
            </a:lvl9pPr>
          </a:lstStyle>
          <a:p>
            <a:endParaRPr/>
          </a:p>
        </p:txBody>
      </p:sp>
      <p:sp>
        <p:nvSpPr>
          <p:cNvPr id="114" name="Shape 114"/>
          <p:cNvSpPr txBox="1">
            <a:spLocks noGrp="1"/>
          </p:cNvSpPr>
          <p:nvPr>
            <p:ph type="body" idx="2"/>
          </p:nvPr>
        </p:nvSpPr>
        <p:spPr>
          <a:xfrm>
            <a:off x="4063135" y="1818975"/>
            <a:ext cx="2185800" cy="31067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400"/>
            </a:lvl2pPr>
            <a:lvl3pPr lvl="2">
              <a:spcBef>
                <a:spcPts val="0"/>
              </a:spcBef>
              <a:buSzPct val="100000"/>
              <a:defRPr sz="1400"/>
            </a:lvl3pPr>
            <a:lvl4pPr lvl="3">
              <a:spcBef>
                <a:spcPts val="0"/>
              </a:spcBef>
              <a:buSzPct val="100000"/>
              <a:defRPr sz="1400"/>
            </a:lvl4pPr>
            <a:lvl5pPr lvl="4">
              <a:spcBef>
                <a:spcPts val="0"/>
              </a:spcBef>
              <a:buSzPct val="100000"/>
              <a:defRPr sz="1400"/>
            </a:lvl5pPr>
            <a:lvl6pPr lvl="5">
              <a:spcBef>
                <a:spcPts val="0"/>
              </a:spcBef>
              <a:buSzPct val="100000"/>
              <a:defRPr sz="1400"/>
            </a:lvl6pPr>
            <a:lvl7pPr lvl="6">
              <a:spcBef>
                <a:spcPts val="0"/>
              </a:spcBef>
              <a:buSzPct val="100000"/>
              <a:defRPr sz="1400"/>
            </a:lvl7pPr>
            <a:lvl8pPr lvl="7">
              <a:spcBef>
                <a:spcPts val="0"/>
              </a:spcBef>
              <a:buSzPct val="100000"/>
              <a:defRPr sz="1400"/>
            </a:lvl8pPr>
            <a:lvl9pPr lvl="8">
              <a:spcBef>
                <a:spcPts val="0"/>
              </a:spcBef>
              <a:buSzPct val="100000"/>
              <a:defRPr sz="1400"/>
            </a:lvl9pPr>
          </a:lstStyle>
          <a:p>
            <a:endParaRPr/>
          </a:p>
        </p:txBody>
      </p:sp>
      <p:sp>
        <p:nvSpPr>
          <p:cNvPr id="115" name="Shape 115"/>
          <p:cNvSpPr/>
          <p:nvPr/>
        </p:nvSpPr>
        <p:spPr>
          <a:xfrm>
            <a:off x="8102685" y="3110092"/>
            <a:ext cx="1037699" cy="10376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a:off x="7070032" y="62"/>
            <a:ext cx="1037699" cy="1037699"/>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6" y="4105794"/>
            <a:ext cx="1037699" cy="1037699"/>
          </a:xfrm>
          <a:prstGeom prst="rect">
            <a:avLst/>
          </a:prstGeom>
          <a:solidFill>
            <a:srgbClr val="37A9DD"/>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1037700" y="4624497"/>
            <a:ext cx="518700" cy="51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a:off x="-9" y="4105790"/>
            <a:ext cx="518700" cy="5187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a:off x="8621747" y="4146315"/>
            <a:ext cx="518700" cy="518700"/>
          </a:xfrm>
          <a:prstGeom prst="rect">
            <a:avLst/>
          </a:prstGeom>
          <a:solidFill>
            <a:srgbClr val="37A9DD"/>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a:off x="8621753" y="3627615"/>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grpSp>
        <p:nvGrpSpPr>
          <p:cNvPr id="122" name="Shape 122"/>
          <p:cNvGrpSpPr/>
          <p:nvPr/>
        </p:nvGrpSpPr>
        <p:grpSpPr>
          <a:xfrm>
            <a:off x="7424021" y="2343454"/>
            <a:ext cx="329718" cy="522702"/>
            <a:chOff x="6718575" y="2318625"/>
            <a:chExt cx="256950" cy="407375"/>
          </a:xfrm>
        </p:grpSpPr>
        <p:sp>
          <p:nvSpPr>
            <p:cNvPr id="123" name="Shape 12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450586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ubtitle">
    <p:spTree>
      <p:nvGrpSpPr>
        <p:cNvPr id="1" name="Shape 37"/>
        <p:cNvGrpSpPr/>
        <p:nvPr/>
      </p:nvGrpSpPr>
      <p:grpSpPr>
        <a:xfrm>
          <a:off x="0" y="0"/>
          <a:ext cx="0" cy="0"/>
          <a:chOff x="0" y="0"/>
          <a:chExt cx="0" cy="0"/>
        </a:xfrm>
      </p:grpSpPr>
      <p:pic>
        <p:nvPicPr>
          <p:cNvPr id="38" name="Shape 38"/>
          <p:cNvPicPr preferRelativeResize="0"/>
          <p:nvPr/>
        </p:nvPicPr>
        <p:blipFill>
          <a:blip r:embed="rId2">
            <a:alphaModFix/>
          </a:blip>
          <a:stretch>
            <a:fillRect/>
          </a:stretch>
        </p:blipFill>
        <p:spPr>
          <a:xfrm>
            <a:off x="1990451" y="-15575"/>
            <a:ext cx="1037699" cy="1037699"/>
          </a:xfrm>
          <a:prstGeom prst="rect">
            <a:avLst/>
          </a:prstGeom>
          <a:noFill/>
          <a:ln>
            <a:noFill/>
          </a:ln>
        </p:spPr>
      </p:pic>
      <p:pic>
        <p:nvPicPr>
          <p:cNvPr id="39" name="Shape 39"/>
          <p:cNvPicPr preferRelativeResize="0"/>
          <p:nvPr/>
        </p:nvPicPr>
        <p:blipFill>
          <a:blip r:embed="rId3">
            <a:alphaModFix/>
          </a:blip>
          <a:stretch>
            <a:fillRect/>
          </a:stretch>
        </p:blipFill>
        <p:spPr>
          <a:xfrm>
            <a:off x="8041323" y="1991825"/>
            <a:ext cx="1159827" cy="1159799"/>
          </a:xfrm>
          <a:prstGeom prst="rect">
            <a:avLst/>
          </a:prstGeom>
          <a:noFill/>
          <a:ln>
            <a:noFill/>
          </a:ln>
        </p:spPr>
      </p:pic>
      <p:pic>
        <p:nvPicPr>
          <p:cNvPr id="40" name="Shape 40"/>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id="41" name="Shape 41"/>
          <p:cNvPicPr preferRelativeResize="0"/>
          <p:nvPr/>
        </p:nvPicPr>
        <p:blipFill>
          <a:blip r:embed="rId5">
            <a:alphaModFix/>
          </a:blip>
          <a:stretch>
            <a:fillRect/>
          </a:stretch>
        </p:blipFill>
        <p:spPr>
          <a:xfrm>
            <a:off x="7143750" y="2224"/>
            <a:ext cx="2057399" cy="2057399"/>
          </a:xfrm>
          <a:prstGeom prst="rect">
            <a:avLst/>
          </a:prstGeom>
          <a:noFill/>
          <a:ln>
            <a:noFill/>
          </a:ln>
        </p:spPr>
      </p:pic>
      <p:pic>
        <p:nvPicPr>
          <p:cNvPr id="42" name="Shape 42"/>
          <p:cNvPicPr preferRelativeResize="0"/>
          <p:nvPr/>
        </p:nvPicPr>
        <p:blipFill>
          <a:blip r:embed="rId6">
            <a:alphaModFix/>
          </a:blip>
          <a:stretch>
            <a:fillRect/>
          </a:stretch>
        </p:blipFill>
        <p:spPr>
          <a:xfrm>
            <a:off x="-71493" y="1017181"/>
            <a:ext cx="2070675" cy="2070675"/>
          </a:xfrm>
          <a:prstGeom prst="rect">
            <a:avLst/>
          </a:prstGeom>
          <a:noFill/>
          <a:ln>
            <a:noFill/>
          </a:ln>
        </p:spPr>
      </p:pic>
      <p:sp>
        <p:nvSpPr>
          <p:cNvPr id="43" name="Shape 43"/>
          <p:cNvSpPr/>
          <p:nvPr/>
        </p:nvSpPr>
        <p:spPr>
          <a:xfrm>
            <a:off x="-72626" y="2048176"/>
            <a:ext cx="1037699" cy="10376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pic>
        <p:nvPicPr>
          <p:cNvPr id="44" name="Shape 44"/>
          <p:cNvPicPr preferRelativeResize="0"/>
          <p:nvPr/>
        </p:nvPicPr>
        <p:blipFill>
          <a:blip r:embed="rId7">
            <a:alphaModFix/>
          </a:blip>
          <a:stretch>
            <a:fillRect/>
          </a:stretch>
        </p:blipFill>
        <p:spPr>
          <a:xfrm>
            <a:off x="4056643" y="4111407"/>
            <a:ext cx="1037699" cy="1037674"/>
          </a:xfrm>
          <a:prstGeom prst="rect">
            <a:avLst/>
          </a:prstGeom>
          <a:noFill/>
          <a:ln>
            <a:noFill/>
          </a:ln>
        </p:spPr>
      </p:pic>
      <p:pic>
        <p:nvPicPr>
          <p:cNvPr id="45" name="Shape 45"/>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id="46" name="Shape 46"/>
          <p:cNvPicPr preferRelativeResize="0"/>
          <p:nvPr/>
        </p:nvPicPr>
        <p:blipFill>
          <a:blip r:embed="rId9">
            <a:alphaModFix/>
          </a:blip>
          <a:stretch>
            <a:fillRect/>
          </a:stretch>
        </p:blipFill>
        <p:spPr>
          <a:xfrm>
            <a:off x="-66600" y="-18106"/>
            <a:ext cx="1037699" cy="1037732"/>
          </a:xfrm>
          <a:prstGeom prst="rect">
            <a:avLst/>
          </a:prstGeom>
          <a:noFill/>
          <a:ln>
            <a:noFill/>
          </a:ln>
        </p:spPr>
      </p:pic>
      <p:pic>
        <p:nvPicPr>
          <p:cNvPr id="47" name="Shape 47"/>
          <p:cNvPicPr preferRelativeResize="0"/>
          <p:nvPr/>
        </p:nvPicPr>
        <p:blipFill>
          <a:blip r:embed="rId10">
            <a:alphaModFix/>
          </a:blip>
          <a:stretch>
            <a:fillRect/>
          </a:stretch>
        </p:blipFill>
        <p:spPr>
          <a:xfrm>
            <a:off x="5082293" y="-18074"/>
            <a:ext cx="1037699" cy="1037699"/>
          </a:xfrm>
          <a:prstGeom prst="rect">
            <a:avLst/>
          </a:prstGeom>
          <a:noFill/>
          <a:ln>
            <a:noFill/>
          </a:ln>
        </p:spPr>
      </p:pic>
      <p:pic>
        <p:nvPicPr>
          <p:cNvPr id="48" name="Shape 48"/>
          <p:cNvPicPr preferRelativeResize="0"/>
          <p:nvPr/>
        </p:nvPicPr>
        <p:blipFill>
          <a:blip r:embed="rId11">
            <a:alphaModFix/>
          </a:blip>
          <a:stretch>
            <a:fillRect/>
          </a:stretch>
        </p:blipFill>
        <p:spPr>
          <a:xfrm>
            <a:off x="3018950" y="4105800"/>
            <a:ext cx="1037699" cy="1037699"/>
          </a:xfrm>
          <a:prstGeom prst="rect">
            <a:avLst/>
          </a:prstGeom>
          <a:noFill/>
          <a:ln>
            <a:noFill/>
          </a:ln>
        </p:spPr>
      </p:pic>
      <p:sp>
        <p:nvSpPr>
          <p:cNvPr id="49" name="Shape 49"/>
          <p:cNvSpPr/>
          <p:nvPr/>
        </p:nvSpPr>
        <p:spPr>
          <a:xfrm flipH="1">
            <a:off x="971549" y="-6119"/>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flipH="1">
            <a:off x="2000249" y="4114889"/>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flipH="1">
            <a:off x="3028949" y="0"/>
            <a:ext cx="1028700" cy="10287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flipH="1">
            <a:off x="5086349" y="4114889"/>
            <a:ext cx="1028700" cy="10287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6115049" y="4114889"/>
            <a:ext cx="1028700" cy="102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flipH="1">
            <a:off x="6117974" y="-9555"/>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flipH="1">
            <a:off x="4057649" y="0"/>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flipH="1">
            <a:off x="2507334" y="500440"/>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566117" y="-49"/>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flipH="1">
            <a:off x="453009" y="-59"/>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965075" y="1019175"/>
            <a:ext cx="7207200" cy="3095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2014575" y="1583350"/>
            <a:ext cx="5114700" cy="1159799"/>
          </a:xfrm>
          <a:prstGeom prst="rect">
            <a:avLst/>
          </a:prstGeom>
        </p:spPr>
        <p:txBody>
          <a:bodyPr lIns="91425" tIns="91425" rIns="91425" bIns="91425" anchor="b" anchorCtr="0"/>
          <a:lstStyle>
            <a:lvl1pPr lvl="0" algn="ctr" rtl="0">
              <a:spcBef>
                <a:spcPts val="0"/>
              </a:spcBef>
              <a:buClr>
                <a:srgbClr val="4D778A"/>
              </a:buClr>
              <a:buSzPct val="100000"/>
              <a:defRPr sz="1800">
                <a:solidFill>
                  <a:srgbClr val="4D778A"/>
                </a:solidFill>
              </a:defRPr>
            </a:lvl1pPr>
            <a:lvl2pPr lvl="1" algn="ctr" rtl="0">
              <a:spcBef>
                <a:spcPts val="0"/>
              </a:spcBef>
              <a:buClr>
                <a:srgbClr val="4D778A"/>
              </a:buClr>
              <a:buSzPct val="100000"/>
              <a:defRPr sz="1800">
                <a:solidFill>
                  <a:srgbClr val="4D778A"/>
                </a:solidFill>
              </a:defRPr>
            </a:lvl2pPr>
            <a:lvl3pPr lvl="2" algn="ctr" rtl="0">
              <a:spcBef>
                <a:spcPts val="0"/>
              </a:spcBef>
              <a:buClr>
                <a:srgbClr val="4D778A"/>
              </a:buClr>
              <a:buSzPct val="100000"/>
              <a:defRPr sz="1800">
                <a:solidFill>
                  <a:srgbClr val="4D778A"/>
                </a:solidFill>
              </a:defRPr>
            </a:lvl3pPr>
            <a:lvl4pPr lvl="3" algn="ctr" rtl="0">
              <a:spcBef>
                <a:spcPts val="0"/>
              </a:spcBef>
              <a:buClr>
                <a:srgbClr val="4D778A"/>
              </a:buClr>
              <a:buSzPct val="100000"/>
              <a:defRPr sz="1800">
                <a:solidFill>
                  <a:srgbClr val="4D778A"/>
                </a:solidFill>
              </a:defRPr>
            </a:lvl4pPr>
            <a:lvl5pPr lvl="4" algn="ctr" rtl="0">
              <a:spcBef>
                <a:spcPts val="0"/>
              </a:spcBef>
              <a:buClr>
                <a:srgbClr val="4D778A"/>
              </a:buClr>
              <a:buSzPct val="100000"/>
              <a:defRPr sz="1800">
                <a:solidFill>
                  <a:srgbClr val="4D778A"/>
                </a:solidFill>
              </a:defRPr>
            </a:lvl5pPr>
            <a:lvl6pPr lvl="5" algn="ctr" rtl="0">
              <a:spcBef>
                <a:spcPts val="0"/>
              </a:spcBef>
              <a:buClr>
                <a:srgbClr val="4D778A"/>
              </a:buClr>
              <a:buSzPct val="100000"/>
              <a:defRPr sz="1800">
                <a:solidFill>
                  <a:srgbClr val="4D778A"/>
                </a:solidFill>
              </a:defRPr>
            </a:lvl6pPr>
            <a:lvl7pPr lvl="6" algn="ctr" rtl="0">
              <a:spcBef>
                <a:spcPts val="0"/>
              </a:spcBef>
              <a:buClr>
                <a:srgbClr val="4D778A"/>
              </a:buClr>
              <a:buSzPct val="100000"/>
              <a:defRPr sz="1800">
                <a:solidFill>
                  <a:srgbClr val="4D778A"/>
                </a:solidFill>
              </a:defRPr>
            </a:lvl7pPr>
            <a:lvl8pPr lvl="7" algn="ctr" rtl="0">
              <a:spcBef>
                <a:spcPts val="0"/>
              </a:spcBef>
              <a:buClr>
                <a:srgbClr val="4D778A"/>
              </a:buClr>
              <a:buSzPct val="100000"/>
              <a:defRPr sz="1800">
                <a:solidFill>
                  <a:srgbClr val="4D778A"/>
                </a:solidFill>
              </a:defRPr>
            </a:lvl8pPr>
            <a:lvl9pPr lvl="8" algn="ctr" rtl="0">
              <a:spcBef>
                <a:spcPts val="0"/>
              </a:spcBef>
              <a:buClr>
                <a:srgbClr val="4D778A"/>
              </a:buClr>
              <a:buSzPct val="100000"/>
              <a:defRPr sz="1800">
                <a:solidFill>
                  <a:srgbClr val="4D778A"/>
                </a:solidFill>
              </a:defRPr>
            </a:lvl9pPr>
          </a:lstStyle>
          <a:p>
            <a:endParaRPr/>
          </a:p>
        </p:txBody>
      </p:sp>
      <p:sp>
        <p:nvSpPr>
          <p:cNvPr id="61" name="Shape 61"/>
          <p:cNvSpPr txBox="1">
            <a:spLocks noGrp="1"/>
          </p:cNvSpPr>
          <p:nvPr>
            <p:ph type="subTitle" idx="1"/>
          </p:nvPr>
        </p:nvSpPr>
        <p:spPr>
          <a:xfrm>
            <a:off x="2014575" y="2611454"/>
            <a:ext cx="5114700" cy="784799"/>
          </a:xfrm>
          <a:prstGeom prst="rect">
            <a:avLst/>
          </a:prstGeom>
        </p:spPr>
        <p:txBody>
          <a:bodyPr lIns="91425" tIns="91425" rIns="91425" bIns="91425" anchor="t" anchorCtr="0"/>
          <a:lstStyle>
            <a:lvl1pPr lvl="0" algn="ctr" rtl="0">
              <a:spcBef>
                <a:spcPts val="0"/>
              </a:spcBef>
              <a:buClr>
                <a:srgbClr val="7198A9"/>
              </a:buClr>
              <a:buSzPct val="100000"/>
              <a:buNone/>
              <a:defRPr sz="1400">
                <a:solidFill>
                  <a:srgbClr val="7198A9"/>
                </a:solidFill>
              </a:defRPr>
            </a:lvl1pPr>
            <a:lvl2pPr lvl="1" algn="ctr" rtl="0">
              <a:spcBef>
                <a:spcPts val="0"/>
              </a:spcBef>
              <a:buClr>
                <a:srgbClr val="7198A9"/>
              </a:buClr>
              <a:buSzPct val="100000"/>
              <a:buNone/>
              <a:defRPr sz="1400">
                <a:solidFill>
                  <a:srgbClr val="7198A9"/>
                </a:solidFill>
              </a:defRPr>
            </a:lvl2pPr>
            <a:lvl3pPr lvl="2" algn="ctr" rtl="0">
              <a:spcBef>
                <a:spcPts val="0"/>
              </a:spcBef>
              <a:buClr>
                <a:srgbClr val="7198A9"/>
              </a:buClr>
              <a:buSzPct val="100000"/>
              <a:buNone/>
              <a:defRPr sz="1400">
                <a:solidFill>
                  <a:srgbClr val="7198A9"/>
                </a:solidFill>
              </a:defRPr>
            </a:lvl3pPr>
            <a:lvl4pPr lvl="3" algn="ctr" rtl="0">
              <a:spcBef>
                <a:spcPts val="0"/>
              </a:spcBef>
              <a:buClr>
                <a:srgbClr val="7198A9"/>
              </a:buClr>
              <a:buSzPct val="100000"/>
              <a:buNone/>
              <a:defRPr sz="1400">
                <a:solidFill>
                  <a:srgbClr val="7198A9"/>
                </a:solidFill>
              </a:defRPr>
            </a:lvl4pPr>
            <a:lvl5pPr lvl="4" algn="ctr" rtl="0">
              <a:spcBef>
                <a:spcPts val="0"/>
              </a:spcBef>
              <a:buClr>
                <a:srgbClr val="7198A9"/>
              </a:buClr>
              <a:buSzPct val="100000"/>
              <a:buNone/>
              <a:defRPr sz="1400">
                <a:solidFill>
                  <a:srgbClr val="7198A9"/>
                </a:solidFill>
              </a:defRPr>
            </a:lvl5pPr>
            <a:lvl6pPr lvl="5" algn="ctr" rtl="0">
              <a:spcBef>
                <a:spcPts val="0"/>
              </a:spcBef>
              <a:buClr>
                <a:srgbClr val="7198A9"/>
              </a:buClr>
              <a:buSzPct val="100000"/>
              <a:buNone/>
              <a:defRPr sz="1400">
                <a:solidFill>
                  <a:srgbClr val="7198A9"/>
                </a:solidFill>
              </a:defRPr>
            </a:lvl6pPr>
            <a:lvl7pPr lvl="6" algn="ctr" rtl="0">
              <a:spcBef>
                <a:spcPts val="0"/>
              </a:spcBef>
              <a:buClr>
                <a:srgbClr val="7198A9"/>
              </a:buClr>
              <a:buSzPct val="100000"/>
              <a:buNone/>
              <a:defRPr sz="1400">
                <a:solidFill>
                  <a:srgbClr val="7198A9"/>
                </a:solidFill>
              </a:defRPr>
            </a:lvl7pPr>
            <a:lvl8pPr lvl="7" algn="ctr" rtl="0">
              <a:spcBef>
                <a:spcPts val="0"/>
              </a:spcBef>
              <a:buClr>
                <a:srgbClr val="7198A9"/>
              </a:buClr>
              <a:buSzPct val="100000"/>
              <a:buNone/>
              <a:defRPr sz="1400">
                <a:solidFill>
                  <a:srgbClr val="7198A9"/>
                </a:solidFill>
              </a:defRPr>
            </a:lvl8pPr>
            <a:lvl9pPr lvl="8" algn="ctr" rtl="0">
              <a:spcBef>
                <a:spcPts val="0"/>
              </a:spcBef>
              <a:buClr>
                <a:srgbClr val="7198A9"/>
              </a:buClr>
              <a:buSzPct val="100000"/>
              <a:buNone/>
              <a:defRPr sz="1400">
                <a:solidFill>
                  <a:srgbClr val="7198A9"/>
                </a:solidFill>
              </a:defRPr>
            </a:lvl9pPr>
          </a:lstStyle>
          <a:p>
            <a:endParaRPr/>
          </a:p>
        </p:txBody>
      </p:sp>
      <p:sp>
        <p:nvSpPr>
          <p:cNvPr id="62" name="Shape 62"/>
          <p:cNvSpPr/>
          <p:nvPr/>
        </p:nvSpPr>
        <p:spPr>
          <a:xfrm>
            <a:off x="5072817" y="4615400"/>
            <a:ext cx="518700" cy="518700"/>
          </a:xfrm>
          <a:prstGeom prst="rect">
            <a:avLst/>
          </a:prstGeom>
          <a:solidFill>
            <a:srgbClr val="CEDBE0">
              <a:alpha val="32690"/>
            </a:srgbClr>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584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2718A82-9565-4893-B9DD-FF3011B8D5C6}" type="datetime1">
              <a:rPr lang="en-US" smtClean="0"/>
              <a:t>5/17/2016</a:t>
            </a:fld>
            <a:endParaRPr lang="fr-FR"/>
          </a:p>
        </p:txBody>
      </p:sp>
      <p:sp>
        <p:nvSpPr>
          <p:cNvPr id="5" name="Espace réservé du pied de page 4"/>
          <p:cNvSpPr>
            <a:spLocks noGrp="1"/>
          </p:cNvSpPr>
          <p:nvPr>
            <p:ph type="ftr" sz="quarter" idx="11"/>
          </p:nvPr>
        </p:nvSpPr>
        <p:spPr/>
        <p:txBody>
          <a:bodyPr/>
          <a:lstStyle/>
          <a:p>
            <a:r>
              <a:rPr lang="fr-FR" smtClean="0"/>
              <a:t>Rush Nerds</a:t>
            </a:r>
            <a:endParaRPr lang="fr-FR"/>
          </a:p>
        </p:txBody>
      </p:sp>
      <p:sp>
        <p:nvSpPr>
          <p:cNvPr id="6" name="Espace réservé du numéro de diapositive 5"/>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425094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DE0F1256-0ED2-4DB3-8C8E-E4A5CCA8925D}" type="datetime1">
              <a:rPr lang="en-US" smtClean="0"/>
              <a:t>5/17/2016</a:t>
            </a:fld>
            <a:endParaRPr lang="fr-FR"/>
          </a:p>
        </p:txBody>
      </p:sp>
      <p:sp>
        <p:nvSpPr>
          <p:cNvPr id="5" name="Espace réservé du pied de page 4"/>
          <p:cNvSpPr>
            <a:spLocks noGrp="1"/>
          </p:cNvSpPr>
          <p:nvPr>
            <p:ph type="ftr" sz="quarter" idx="11"/>
          </p:nvPr>
        </p:nvSpPr>
        <p:spPr/>
        <p:txBody>
          <a:bodyPr/>
          <a:lstStyle/>
          <a:p>
            <a:r>
              <a:rPr lang="fr-FR" smtClean="0"/>
              <a:t>Rush Nerds</a:t>
            </a:r>
            <a:endParaRPr lang="fr-FR"/>
          </a:p>
        </p:txBody>
      </p:sp>
      <p:sp>
        <p:nvSpPr>
          <p:cNvPr id="6" name="Espace réservé du numéro de diapositive 5"/>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276969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BA21E6BF-017D-4BF3-8442-FB7E053F291A}" type="datetime1">
              <a:rPr lang="en-US" smtClean="0"/>
              <a:t>5/17/2016</a:t>
            </a:fld>
            <a:endParaRPr lang="fr-FR"/>
          </a:p>
        </p:txBody>
      </p:sp>
      <p:sp>
        <p:nvSpPr>
          <p:cNvPr id="6" name="Espace réservé du pied de page 5"/>
          <p:cNvSpPr>
            <a:spLocks noGrp="1"/>
          </p:cNvSpPr>
          <p:nvPr>
            <p:ph type="ftr" sz="quarter" idx="11"/>
          </p:nvPr>
        </p:nvSpPr>
        <p:spPr/>
        <p:txBody>
          <a:bodyPr/>
          <a:lstStyle/>
          <a:p>
            <a:r>
              <a:rPr lang="fr-FR" smtClean="0"/>
              <a:t>Rush Nerds</a:t>
            </a:r>
            <a:endParaRPr lang="fr-FR"/>
          </a:p>
        </p:txBody>
      </p:sp>
      <p:sp>
        <p:nvSpPr>
          <p:cNvPr id="7" name="Espace réservé du numéro de diapositive 6"/>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135259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3340F71-C740-4E6C-9D1F-A8137A6F612C}" type="datetime1">
              <a:rPr lang="en-US" smtClean="0"/>
              <a:t>5/17/2016</a:t>
            </a:fld>
            <a:endParaRPr lang="fr-FR"/>
          </a:p>
        </p:txBody>
      </p:sp>
      <p:sp>
        <p:nvSpPr>
          <p:cNvPr id="8" name="Espace réservé du pied de page 7"/>
          <p:cNvSpPr>
            <a:spLocks noGrp="1"/>
          </p:cNvSpPr>
          <p:nvPr>
            <p:ph type="ftr" sz="quarter" idx="11"/>
          </p:nvPr>
        </p:nvSpPr>
        <p:spPr/>
        <p:txBody>
          <a:bodyPr/>
          <a:lstStyle/>
          <a:p>
            <a:r>
              <a:rPr lang="fr-FR" smtClean="0"/>
              <a:t>Rush Nerds</a:t>
            </a:r>
            <a:endParaRPr lang="fr-FR"/>
          </a:p>
        </p:txBody>
      </p:sp>
      <p:sp>
        <p:nvSpPr>
          <p:cNvPr id="9" name="Espace réservé du numéro de diapositive 8"/>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316691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A1195D8-0955-429E-8516-AA0E634B2048}" type="datetime1">
              <a:rPr lang="en-US" smtClean="0"/>
              <a:t>5/17/2016</a:t>
            </a:fld>
            <a:endParaRPr lang="fr-FR"/>
          </a:p>
        </p:txBody>
      </p:sp>
      <p:sp>
        <p:nvSpPr>
          <p:cNvPr id="4" name="Espace réservé du pied de page 3"/>
          <p:cNvSpPr>
            <a:spLocks noGrp="1"/>
          </p:cNvSpPr>
          <p:nvPr>
            <p:ph type="ftr" sz="quarter" idx="11"/>
          </p:nvPr>
        </p:nvSpPr>
        <p:spPr/>
        <p:txBody>
          <a:bodyPr/>
          <a:lstStyle/>
          <a:p>
            <a:r>
              <a:rPr lang="fr-FR" smtClean="0"/>
              <a:t>Rush Nerds</a:t>
            </a:r>
            <a:endParaRPr lang="fr-FR"/>
          </a:p>
        </p:txBody>
      </p:sp>
      <p:sp>
        <p:nvSpPr>
          <p:cNvPr id="5" name="Espace réservé du numéro de diapositive 4"/>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411425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EC49911-DC0A-47F3-A838-3479C40B572E}" type="datetime1">
              <a:rPr lang="en-US" smtClean="0"/>
              <a:t>5/17/2016</a:t>
            </a:fld>
            <a:endParaRPr lang="fr-FR"/>
          </a:p>
        </p:txBody>
      </p:sp>
      <p:sp>
        <p:nvSpPr>
          <p:cNvPr id="3" name="Espace réservé du pied de page 2"/>
          <p:cNvSpPr>
            <a:spLocks noGrp="1"/>
          </p:cNvSpPr>
          <p:nvPr>
            <p:ph type="ftr" sz="quarter" idx="11"/>
          </p:nvPr>
        </p:nvSpPr>
        <p:spPr/>
        <p:txBody>
          <a:bodyPr/>
          <a:lstStyle/>
          <a:p>
            <a:r>
              <a:rPr lang="fr-FR" smtClean="0"/>
              <a:t>Rush Nerds</a:t>
            </a:r>
            <a:endParaRPr lang="fr-FR"/>
          </a:p>
        </p:txBody>
      </p:sp>
      <p:sp>
        <p:nvSpPr>
          <p:cNvPr id="4" name="Espace réservé du numéro de diapositive 3"/>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2857602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787"/>
            <a:ext cx="3008313" cy="871538"/>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38C0C9BA-CC0F-43F6-9115-BEF6BC671850}" type="datetime1">
              <a:rPr lang="en-US" smtClean="0"/>
              <a:t>5/17/2016</a:t>
            </a:fld>
            <a:endParaRPr lang="fr-FR"/>
          </a:p>
        </p:txBody>
      </p:sp>
      <p:sp>
        <p:nvSpPr>
          <p:cNvPr id="6" name="Espace réservé du pied de page 5"/>
          <p:cNvSpPr>
            <a:spLocks noGrp="1"/>
          </p:cNvSpPr>
          <p:nvPr>
            <p:ph type="ftr" sz="quarter" idx="11"/>
          </p:nvPr>
        </p:nvSpPr>
        <p:spPr/>
        <p:txBody>
          <a:bodyPr/>
          <a:lstStyle/>
          <a:p>
            <a:r>
              <a:rPr lang="fr-FR" smtClean="0"/>
              <a:t>Rush Nerds</a:t>
            </a:r>
            <a:endParaRPr lang="fr-FR"/>
          </a:p>
        </p:txBody>
      </p:sp>
      <p:sp>
        <p:nvSpPr>
          <p:cNvPr id="7" name="Espace réservé du numéro de diapositive 6"/>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213239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5BB4EC25-AD93-4725-9BCD-FD4948E71286}" type="datetime1">
              <a:rPr lang="en-US" smtClean="0"/>
              <a:t>5/17/2016</a:t>
            </a:fld>
            <a:endParaRPr lang="fr-FR"/>
          </a:p>
        </p:txBody>
      </p:sp>
      <p:sp>
        <p:nvSpPr>
          <p:cNvPr id="6" name="Espace réservé du pied de page 5"/>
          <p:cNvSpPr>
            <a:spLocks noGrp="1"/>
          </p:cNvSpPr>
          <p:nvPr>
            <p:ph type="ftr" sz="quarter" idx="11"/>
          </p:nvPr>
        </p:nvSpPr>
        <p:spPr/>
        <p:txBody>
          <a:bodyPr/>
          <a:lstStyle/>
          <a:p>
            <a:r>
              <a:rPr lang="fr-FR" smtClean="0"/>
              <a:t>Rush Nerds</a:t>
            </a:r>
            <a:endParaRPr lang="fr-FR"/>
          </a:p>
        </p:txBody>
      </p:sp>
      <p:sp>
        <p:nvSpPr>
          <p:cNvPr id="7" name="Espace réservé du numéro de diapositive 6"/>
          <p:cNvSpPr>
            <a:spLocks noGrp="1"/>
          </p:cNvSpPr>
          <p:nvPr>
            <p:ph type="sldNum" sz="quarter" idx="12"/>
          </p:nvPr>
        </p:nvSpPr>
        <p:spPr/>
        <p:txBody>
          <a:bodyPr/>
          <a:lstStyle/>
          <a:p>
            <a:fld id="{7F7D35DD-7328-4D9C-B0B5-C132603B63E7}" type="slidenum">
              <a:rPr lang="fr-FR" smtClean="0"/>
              <a:t>‹N°›</a:t>
            </a:fld>
            <a:endParaRPr lang="fr-FR"/>
          </a:p>
        </p:txBody>
      </p:sp>
    </p:spTree>
    <p:extLst>
      <p:ext uri="{BB962C8B-B14F-4D97-AF65-F5344CB8AC3E}">
        <p14:creationId xmlns:p14="http://schemas.microsoft.com/office/powerpoint/2010/main" val="300377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62FA296-FAF1-4895-9385-2D118043F798}" type="datetime1">
              <a:rPr lang="en-US" smtClean="0"/>
              <a:t>5/17/2016</a:t>
            </a:fld>
            <a:endParaRPr lang="fr-FR"/>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Rush Nerds</a:t>
            </a:r>
            <a:endParaRPr lang="fr-FR"/>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F7D35DD-7328-4D9C-B0B5-C132603B63E7}" type="slidenum">
              <a:rPr lang="fr-FR" smtClean="0"/>
              <a:t>‹N°›</a:t>
            </a:fld>
            <a:endParaRPr lang="fr-FR"/>
          </a:p>
        </p:txBody>
      </p:sp>
    </p:spTree>
    <p:extLst>
      <p:ext uri="{BB962C8B-B14F-4D97-AF65-F5344CB8AC3E}">
        <p14:creationId xmlns:p14="http://schemas.microsoft.com/office/powerpoint/2010/main" val="478982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2535560" y="2668838"/>
            <a:ext cx="4523654" cy="694967"/>
          </a:xfrm>
          <a:noFill/>
        </p:spPr>
        <p:txBody>
          <a:bodyPr/>
          <a:lstStyle/>
          <a:p>
            <a:r>
              <a:rPr lang="fr-FR" sz="2800" dirty="0">
                <a:latin typeface="Chaparral Pro Light" panose="02060403030505090203" pitchFamily="18" charset="0"/>
              </a:rPr>
              <a:t>By RUSH NURDS </a:t>
            </a:r>
            <a:r>
              <a:rPr lang="fr-FR" sz="1800" dirty="0">
                <a:latin typeface="Chaparral Pro Light" panose="02060403030505090203" pitchFamily="18" charset="0"/>
              </a:rPr>
              <a:t>3A13</a:t>
            </a:r>
            <a:endParaRPr lang="en-US" sz="2800" dirty="0">
              <a:latin typeface="Chaparral Pro Light" panose="02060403030505090203" pitchFamily="18" charset="0"/>
            </a:endParaRPr>
          </a:p>
        </p:txBody>
      </p:sp>
      <p:sp>
        <p:nvSpPr>
          <p:cNvPr id="31" name="Text Placeholder 30"/>
          <p:cNvSpPr>
            <a:spLocks noGrp="1"/>
          </p:cNvSpPr>
          <p:nvPr>
            <p:ph type="body" sz="half" idx="2"/>
          </p:nvPr>
        </p:nvSpPr>
        <p:spPr/>
        <p:txBody>
          <a:bodyPr/>
          <a:lstStyle/>
          <a:p>
            <a:r>
              <a:rPr lang="en-US" sz="3600" dirty="0"/>
              <a:t> </a:t>
            </a:r>
          </a:p>
        </p:txBody>
      </p:sp>
      <p:sp>
        <p:nvSpPr>
          <p:cNvPr id="3" name="Rectangle 2"/>
          <p:cNvSpPr/>
          <p:nvPr/>
        </p:nvSpPr>
        <p:spPr>
          <a:xfrm>
            <a:off x="656692" y="649020"/>
            <a:ext cx="7830616" cy="830997"/>
          </a:xfrm>
          <a:prstGeom prst="rect">
            <a:avLst/>
          </a:prstGeom>
        </p:spPr>
        <p:txBody>
          <a:bodyPr wrap="square">
            <a:spAutoFit/>
          </a:bodyPr>
          <a:lstStyle/>
          <a:p>
            <a:pPr algn="ctr"/>
            <a:r>
              <a:rPr lang="fr-FR" sz="2400" dirty="0">
                <a:solidFill>
                  <a:schemeClr val="tx1">
                    <a:lumMod val="65000"/>
                    <a:lumOff val="35000"/>
                  </a:schemeClr>
                </a:solidFill>
                <a:latin typeface="Century Gothic" pitchFamily="34" charset="0"/>
              </a:rPr>
              <a:t>PIDEV</a:t>
            </a:r>
            <a:br>
              <a:rPr lang="fr-FR" sz="2400" dirty="0">
                <a:solidFill>
                  <a:schemeClr val="tx1">
                    <a:lumMod val="65000"/>
                    <a:lumOff val="35000"/>
                  </a:schemeClr>
                </a:solidFill>
                <a:latin typeface="Century Gothic" pitchFamily="34" charset="0"/>
              </a:rPr>
            </a:br>
            <a:r>
              <a:rPr lang="fr-FR" sz="2400" dirty="0">
                <a:solidFill>
                  <a:schemeClr val="tx1">
                    <a:lumMod val="65000"/>
                    <a:lumOff val="35000"/>
                  </a:schemeClr>
                </a:solidFill>
                <a:latin typeface="Century Gothic" pitchFamily="34" charset="0"/>
              </a:rPr>
              <a:t>Projet Intégré Développement</a:t>
            </a:r>
          </a:p>
        </p:txBody>
      </p:sp>
      <p:sp>
        <p:nvSpPr>
          <p:cNvPr id="4" name="ZoneTexte 3"/>
          <p:cNvSpPr txBox="1"/>
          <p:nvPr/>
        </p:nvSpPr>
        <p:spPr>
          <a:xfrm>
            <a:off x="-36512" y="4011910"/>
            <a:ext cx="1489510" cy="307777"/>
          </a:xfrm>
          <a:prstGeom prst="rect">
            <a:avLst/>
          </a:prstGeom>
          <a:noFill/>
        </p:spPr>
        <p:txBody>
          <a:bodyPr wrap="none" rtlCol="0">
            <a:spAutoFit/>
          </a:bodyPr>
          <a:lstStyle/>
          <a:p>
            <a:r>
              <a:rPr lang="fr-FR" sz="1400" b="1" dirty="0">
                <a:solidFill>
                  <a:schemeClr val="bg1"/>
                </a:solidFill>
                <a:latin typeface="Century Gothic" pitchFamily="34" charset="0"/>
              </a:rPr>
              <a:t>Présentée par :</a:t>
            </a:r>
          </a:p>
        </p:txBody>
      </p:sp>
      <p:sp>
        <p:nvSpPr>
          <p:cNvPr id="9" name="ZoneTexte 8"/>
          <p:cNvSpPr txBox="1"/>
          <p:nvPr/>
        </p:nvSpPr>
        <p:spPr>
          <a:xfrm>
            <a:off x="1486669" y="4135021"/>
            <a:ext cx="1499128" cy="369332"/>
          </a:xfrm>
          <a:prstGeom prst="rect">
            <a:avLst/>
          </a:prstGeom>
          <a:noFill/>
        </p:spPr>
        <p:txBody>
          <a:bodyPr wrap="none" rtlCol="0">
            <a:spAutoFit/>
          </a:bodyPr>
          <a:lstStyle/>
          <a:p>
            <a:pPr algn="ctr"/>
            <a:r>
              <a:rPr lang="fr-FR" dirty="0" err="1">
                <a:solidFill>
                  <a:schemeClr val="bg1"/>
                </a:solidFill>
                <a:latin typeface="Century Gothic" pitchFamily="34" charset="0"/>
              </a:rPr>
              <a:t>Wissal</a:t>
            </a:r>
            <a:r>
              <a:rPr lang="fr-FR" dirty="0">
                <a:solidFill>
                  <a:schemeClr val="bg1"/>
                </a:solidFill>
                <a:latin typeface="Century Gothic" pitchFamily="34" charset="0"/>
              </a:rPr>
              <a:t> </a:t>
            </a:r>
            <a:r>
              <a:rPr lang="fr-FR" dirty="0" err="1">
                <a:solidFill>
                  <a:schemeClr val="bg1"/>
                </a:solidFill>
                <a:latin typeface="Century Gothic" pitchFamily="34" charset="0"/>
              </a:rPr>
              <a:t>Khalfi</a:t>
            </a:r>
            <a:endParaRPr lang="fr-FR" sz="1200" dirty="0">
              <a:solidFill>
                <a:schemeClr val="bg1"/>
              </a:solidFill>
              <a:latin typeface="Century Gothic" pitchFamily="34" charset="0"/>
            </a:endParaRPr>
          </a:p>
        </p:txBody>
      </p:sp>
      <p:sp>
        <p:nvSpPr>
          <p:cNvPr id="10" name="ZoneTexte 9"/>
          <p:cNvSpPr txBox="1"/>
          <p:nvPr/>
        </p:nvSpPr>
        <p:spPr>
          <a:xfrm>
            <a:off x="3034068" y="4135021"/>
            <a:ext cx="1561646" cy="369332"/>
          </a:xfrm>
          <a:prstGeom prst="rect">
            <a:avLst/>
          </a:prstGeom>
          <a:noFill/>
        </p:spPr>
        <p:txBody>
          <a:bodyPr wrap="none" rtlCol="0">
            <a:spAutoFit/>
          </a:bodyPr>
          <a:lstStyle/>
          <a:p>
            <a:r>
              <a:rPr lang="fr-FR" dirty="0">
                <a:solidFill>
                  <a:schemeClr val="bg1"/>
                </a:solidFill>
                <a:latin typeface="Century Gothic" pitchFamily="34" charset="0"/>
              </a:rPr>
              <a:t>Asma </a:t>
            </a:r>
            <a:r>
              <a:rPr lang="fr-FR" dirty="0" err="1">
                <a:solidFill>
                  <a:schemeClr val="bg1"/>
                </a:solidFill>
                <a:latin typeface="Century Gothic" pitchFamily="34" charset="0"/>
              </a:rPr>
              <a:t>Garali</a:t>
            </a:r>
            <a:endParaRPr lang="fr-FR" dirty="0">
              <a:solidFill>
                <a:schemeClr val="bg1"/>
              </a:solidFill>
              <a:latin typeface="Century Gothic" pitchFamily="34" charset="0"/>
            </a:endParaRPr>
          </a:p>
        </p:txBody>
      </p:sp>
      <p:sp>
        <p:nvSpPr>
          <p:cNvPr id="5" name="Rectangle 4"/>
          <p:cNvSpPr/>
          <p:nvPr/>
        </p:nvSpPr>
        <p:spPr>
          <a:xfrm>
            <a:off x="4578540" y="4011910"/>
            <a:ext cx="1433620" cy="646331"/>
          </a:xfrm>
          <a:prstGeom prst="rect">
            <a:avLst/>
          </a:prstGeom>
        </p:spPr>
        <p:txBody>
          <a:bodyPr wrap="square">
            <a:spAutoFit/>
          </a:bodyPr>
          <a:lstStyle/>
          <a:p>
            <a:pPr algn="ctr"/>
            <a:r>
              <a:rPr lang="en-US" dirty="0" err="1">
                <a:solidFill>
                  <a:schemeClr val="bg1"/>
                </a:solidFill>
                <a:latin typeface="Century Gothic" pitchFamily="34" charset="0"/>
              </a:rPr>
              <a:t>Nihel</a:t>
            </a:r>
            <a:r>
              <a:rPr lang="en-US" dirty="0">
                <a:solidFill>
                  <a:schemeClr val="bg1"/>
                </a:solidFill>
                <a:latin typeface="Century Gothic" pitchFamily="34" charset="0"/>
              </a:rPr>
              <a:t>  </a:t>
            </a:r>
            <a:r>
              <a:rPr lang="en-US" dirty="0" err="1">
                <a:solidFill>
                  <a:schemeClr val="bg1"/>
                </a:solidFill>
                <a:latin typeface="Century Gothic" pitchFamily="34" charset="0"/>
              </a:rPr>
              <a:t>Boumaiza</a:t>
            </a:r>
            <a:endParaRPr lang="fr-FR" dirty="0">
              <a:solidFill>
                <a:schemeClr val="bg1"/>
              </a:solidFill>
              <a:latin typeface="Century Gothic" pitchFamily="34" charset="0"/>
            </a:endParaRPr>
          </a:p>
        </p:txBody>
      </p:sp>
      <p:sp>
        <p:nvSpPr>
          <p:cNvPr id="12" name="Rectangle 11"/>
          <p:cNvSpPr/>
          <p:nvPr/>
        </p:nvSpPr>
        <p:spPr>
          <a:xfrm>
            <a:off x="6090708" y="4011910"/>
            <a:ext cx="1505628" cy="646331"/>
          </a:xfrm>
          <a:prstGeom prst="rect">
            <a:avLst/>
          </a:prstGeom>
        </p:spPr>
        <p:txBody>
          <a:bodyPr wrap="square">
            <a:spAutoFit/>
          </a:bodyPr>
          <a:lstStyle/>
          <a:p>
            <a:pPr algn="ctr"/>
            <a:r>
              <a:rPr lang="en-US" dirty="0" err="1">
                <a:solidFill>
                  <a:schemeClr val="bg1"/>
                </a:solidFill>
                <a:latin typeface="Century Gothic" pitchFamily="34" charset="0"/>
              </a:rPr>
              <a:t>Aya</a:t>
            </a:r>
            <a:r>
              <a:rPr lang="en-US" dirty="0">
                <a:solidFill>
                  <a:schemeClr val="bg1"/>
                </a:solidFill>
                <a:latin typeface="Century Gothic" pitchFamily="34" charset="0"/>
              </a:rPr>
              <a:t> </a:t>
            </a:r>
            <a:r>
              <a:rPr lang="en-US" dirty="0" err="1">
                <a:solidFill>
                  <a:schemeClr val="bg1"/>
                </a:solidFill>
                <a:latin typeface="Century Gothic" pitchFamily="34" charset="0"/>
              </a:rPr>
              <a:t>Benltaifa</a:t>
            </a:r>
            <a:endParaRPr lang="fr-FR" b="1" dirty="0">
              <a:solidFill>
                <a:schemeClr val="bg1"/>
              </a:solidFill>
              <a:latin typeface="Century Gothic" pitchFamily="34" charset="0"/>
            </a:endParaRPr>
          </a:p>
        </p:txBody>
      </p:sp>
      <p:sp>
        <p:nvSpPr>
          <p:cNvPr id="13" name="Rectangle 12"/>
          <p:cNvSpPr/>
          <p:nvPr/>
        </p:nvSpPr>
        <p:spPr>
          <a:xfrm>
            <a:off x="7604564" y="4045095"/>
            <a:ext cx="1564145" cy="646331"/>
          </a:xfrm>
          <a:prstGeom prst="rect">
            <a:avLst/>
          </a:prstGeom>
        </p:spPr>
        <p:txBody>
          <a:bodyPr wrap="square">
            <a:spAutoFit/>
          </a:bodyPr>
          <a:lstStyle/>
          <a:p>
            <a:pPr algn="ctr"/>
            <a:r>
              <a:rPr lang="en-US" dirty="0">
                <a:solidFill>
                  <a:schemeClr val="bg1"/>
                </a:solidFill>
                <a:latin typeface="Century Gothic" pitchFamily="34" charset="0"/>
              </a:rPr>
              <a:t>Mouadh Riahi</a:t>
            </a:r>
            <a:endParaRPr lang="en-US" b="1" dirty="0">
              <a:solidFill>
                <a:schemeClr val="bg1"/>
              </a:solidFill>
              <a:latin typeface="Century Gothic"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137" y="1032759"/>
            <a:ext cx="6234066" cy="2307556"/>
          </a:xfrm>
          <a:prstGeom prst="rect">
            <a:avLst/>
          </a:prstGeom>
        </p:spPr>
      </p:pic>
    </p:spTree>
    <p:extLst>
      <p:ext uri="{BB962C8B-B14F-4D97-AF65-F5344CB8AC3E}">
        <p14:creationId xmlns:p14="http://schemas.microsoft.com/office/powerpoint/2010/main" val="1444463386"/>
      </p:ext>
    </p:extLst>
  </p:cSld>
  <p:clrMapOvr>
    <a:masterClrMapping/>
  </p:clrMapOvr>
  <p:transition spd="slow" advTm="6000">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5370" y="703849"/>
            <a:ext cx="1302216" cy="369332"/>
          </a:xfrm>
          <a:prstGeom prst="rect">
            <a:avLst/>
          </a:prstGeom>
        </p:spPr>
        <p:txBody>
          <a:bodyPr wrap="none">
            <a:spAutoFit/>
          </a:bodyPr>
          <a:lstStyle/>
          <a:p>
            <a:r>
              <a:rPr lang="fr-FR" dirty="0"/>
              <a:t>Sprint </a:t>
            </a:r>
            <a:r>
              <a:rPr lang="fr-FR" dirty="0" smtClean="0"/>
              <a:t>Java :</a:t>
            </a:r>
            <a:endParaRPr lang="fr-FR" dirty="0"/>
          </a:p>
        </p:txBody>
      </p:sp>
      <p:pic>
        <p:nvPicPr>
          <p:cNvPr id="9"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24" y="1156233"/>
            <a:ext cx="936104" cy="846778"/>
          </a:xfrm>
          <a:prstGeom prst="rect">
            <a:avLst/>
          </a:prstGeom>
        </p:spPr>
      </p:pic>
      <p:pic>
        <p:nvPicPr>
          <p:cNvPr id="10"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9924" y="1195076"/>
            <a:ext cx="1034857" cy="1034857"/>
          </a:xfrm>
          <a:prstGeom prst="rect">
            <a:avLst/>
          </a:prstGeom>
        </p:spPr>
      </p:pic>
      <p:pic>
        <p:nvPicPr>
          <p:cNvPr id="11"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3598" y="1225987"/>
            <a:ext cx="1162578" cy="1083989"/>
          </a:xfrm>
          <a:prstGeom prst="rect">
            <a:avLst/>
          </a:prstGeom>
        </p:spPr>
      </p:pic>
      <p:pic>
        <p:nvPicPr>
          <p:cNvPr id="12"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98" y="1130508"/>
            <a:ext cx="1089319" cy="844850"/>
          </a:xfrm>
          <a:prstGeom prst="rect">
            <a:avLst/>
          </a:prstGeom>
        </p:spPr>
      </p:pic>
      <p:pic>
        <p:nvPicPr>
          <p:cNvPr id="13"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4281" y="1352315"/>
            <a:ext cx="1214088" cy="954594"/>
          </a:xfrm>
          <a:prstGeom prst="rect">
            <a:avLst/>
          </a:prstGeom>
        </p:spPr>
      </p:pic>
      <p:sp>
        <p:nvSpPr>
          <p:cNvPr id="14" name="Rectangle 13"/>
          <p:cNvSpPr/>
          <p:nvPr/>
        </p:nvSpPr>
        <p:spPr>
          <a:xfrm>
            <a:off x="852475" y="2166101"/>
            <a:ext cx="1400833" cy="369332"/>
          </a:xfrm>
          <a:prstGeom prst="rect">
            <a:avLst/>
          </a:prstGeom>
        </p:spPr>
        <p:txBody>
          <a:bodyPr wrap="none">
            <a:spAutoFit/>
          </a:bodyPr>
          <a:lstStyle/>
          <a:p>
            <a:r>
              <a:rPr lang="fr-FR" dirty="0"/>
              <a:t>Sprint </a:t>
            </a:r>
            <a:r>
              <a:rPr lang="fr-FR" dirty="0" smtClean="0"/>
              <a:t>J2me :</a:t>
            </a:r>
            <a:endParaRPr lang="fr-FR"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8209" y="1102812"/>
            <a:ext cx="1388762" cy="1388762"/>
          </a:xfrm>
          <a:prstGeom prst="rect">
            <a:avLst/>
          </a:prstGeom>
        </p:spPr>
      </p:pic>
      <p:pic>
        <p:nvPicPr>
          <p:cNvPr id="17" name="Imag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49" y="2450123"/>
            <a:ext cx="1153882" cy="1153882"/>
          </a:xfrm>
          <a:prstGeom prst="rect">
            <a:avLst/>
          </a:prstGeom>
        </p:spPr>
      </p:pic>
      <p:pic>
        <p:nvPicPr>
          <p:cNvPr id="18"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2639278"/>
            <a:ext cx="891581" cy="891581"/>
          </a:xfrm>
          <a:prstGeom prst="rect">
            <a:avLst/>
          </a:prstGeom>
        </p:spPr>
      </p:pic>
      <p:pic>
        <p:nvPicPr>
          <p:cNvPr id="19" name="Imag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9924" y="2574197"/>
            <a:ext cx="1036449" cy="1036449"/>
          </a:xfrm>
          <a:prstGeom prst="rect">
            <a:avLst/>
          </a:prstGeom>
        </p:spPr>
      </p:pic>
      <p:pic>
        <p:nvPicPr>
          <p:cNvPr id="20"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4964" y="2746441"/>
            <a:ext cx="1108813" cy="87182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71993" y="2574196"/>
            <a:ext cx="1170405" cy="1170405"/>
          </a:xfrm>
          <a:prstGeom prst="rect">
            <a:avLst/>
          </a:prstGeom>
        </p:spPr>
      </p:pic>
      <p:pic>
        <p:nvPicPr>
          <p:cNvPr id="22"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8584" y="3993159"/>
            <a:ext cx="1316169" cy="933065"/>
          </a:xfrm>
          <a:prstGeom prst="rect">
            <a:avLst/>
          </a:prstGeom>
        </p:spPr>
      </p:pic>
      <p:pic>
        <p:nvPicPr>
          <p:cNvPr id="23"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695" y="4086229"/>
            <a:ext cx="875840" cy="875840"/>
          </a:xfrm>
          <a:prstGeom prst="rect">
            <a:avLst/>
          </a:prstGeom>
        </p:spPr>
      </p:pic>
      <p:pic>
        <p:nvPicPr>
          <p:cNvPr id="24" name="Imag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84823" y="4192799"/>
            <a:ext cx="1094547" cy="552774"/>
          </a:xfrm>
          <a:prstGeom prst="rect">
            <a:avLst/>
          </a:prstGeom>
        </p:spPr>
      </p:pic>
      <p:pic>
        <p:nvPicPr>
          <p:cNvPr id="25" name="Imag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6135" y="4158573"/>
            <a:ext cx="1060558" cy="803496"/>
          </a:xfrm>
          <a:prstGeom prst="rect">
            <a:avLst/>
          </a:prstGeom>
        </p:spPr>
      </p:pic>
      <p:pic>
        <p:nvPicPr>
          <p:cNvPr id="26" name="Imag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90206" y="4146998"/>
            <a:ext cx="2102879" cy="733425"/>
          </a:xfrm>
          <a:prstGeom prst="rect">
            <a:avLst/>
          </a:prstGeom>
        </p:spPr>
      </p:pic>
      <p:pic>
        <p:nvPicPr>
          <p:cNvPr id="27" name="Imag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72369" y="4010271"/>
            <a:ext cx="915953" cy="915953"/>
          </a:xfrm>
          <a:prstGeom prst="rect">
            <a:avLst/>
          </a:prstGeom>
        </p:spPr>
      </p:pic>
      <p:sp>
        <p:nvSpPr>
          <p:cNvPr id="30" name="Notched Right Arrow 29"/>
          <p:cNvSpPr/>
          <p:nvPr/>
        </p:nvSpPr>
        <p:spPr>
          <a:xfrm>
            <a:off x="280650" y="2195713"/>
            <a:ext cx="417826" cy="32791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Notched Right Arrow 30"/>
          <p:cNvSpPr/>
          <p:nvPr/>
        </p:nvSpPr>
        <p:spPr>
          <a:xfrm>
            <a:off x="280650" y="793939"/>
            <a:ext cx="417826" cy="27924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Notched Right Arrow 31"/>
          <p:cNvSpPr/>
          <p:nvPr/>
        </p:nvSpPr>
        <p:spPr>
          <a:xfrm>
            <a:off x="260974" y="3691032"/>
            <a:ext cx="417826" cy="32791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765619" y="3682355"/>
            <a:ext cx="1344279" cy="369332"/>
          </a:xfrm>
          <a:prstGeom prst="rect">
            <a:avLst/>
          </a:prstGeom>
        </p:spPr>
        <p:txBody>
          <a:bodyPr wrap="none">
            <a:spAutoFit/>
          </a:bodyPr>
          <a:lstStyle/>
          <a:p>
            <a:r>
              <a:rPr lang="fr-FR" dirty="0"/>
              <a:t>Sprint </a:t>
            </a:r>
            <a:r>
              <a:rPr lang="fr-FR" dirty="0" smtClean="0"/>
              <a:t>Web :</a:t>
            </a:r>
            <a:endParaRPr lang="fr-FR" dirty="0"/>
          </a:p>
        </p:txBody>
      </p:sp>
      <p:sp>
        <p:nvSpPr>
          <p:cNvPr id="36" name="Title 1"/>
          <p:cNvSpPr>
            <a:spLocks noGrp="1"/>
          </p:cNvSpPr>
          <p:nvPr>
            <p:ph type="title"/>
          </p:nvPr>
        </p:nvSpPr>
        <p:spPr>
          <a:xfrm>
            <a:off x="1636693" y="243928"/>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37" name="Text Placeholder 2"/>
          <p:cNvSpPr>
            <a:spLocks noGrp="1"/>
          </p:cNvSpPr>
          <p:nvPr>
            <p:ph type="body" sz="half" idx="2"/>
          </p:nvPr>
        </p:nvSpPr>
        <p:spPr>
          <a:xfrm>
            <a:off x="2275187" y="623964"/>
            <a:ext cx="4114800" cy="200746"/>
          </a:xfrm>
        </p:spPr>
        <p:txBody>
          <a:bodyPr/>
          <a:lstStyle/>
          <a:p>
            <a:r>
              <a:rPr lang="fr-FR" sz="1800" dirty="0" smtClean="0">
                <a:solidFill>
                  <a:schemeClr val="accent3"/>
                </a:solidFill>
                <a:latin typeface="Century Gothic" pitchFamily="34" charset="0"/>
              </a:rPr>
              <a:t>Api et </a:t>
            </a:r>
            <a:r>
              <a:rPr lang="fr-FR" sz="1800" dirty="0" err="1" smtClean="0">
                <a:solidFill>
                  <a:schemeClr val="accent3"/>
                </a:solidFill>
                <a:latin typeface="Century Gothic" pitchFamily="34" charset="0"/>
              </a:rPr>
              <a:t>Bibliothéques</a:t>
            </a:r>
            <a:endParaRPr lang="en-US" sz="1800" dirty="0">
              <a:solidFill>
                <a:schemeClr val="accent3"/>
              </a:solidFill>
              <a:latin typeface="Century Gothic" pitchFamily="34" charset="0"/>
            </a:endParaRPr>
          </a:p>
        </p:txBody>
      </p:sp>
    </p:spTree>
    <p:extLst>
      <p:ext uri="{BB962C8B-B14F-4D97-AF65-F5344CB8AC3E}">
        <p14:creationId xmlns:p14="http://schemas.microsoft.com/office/powerpoint/2010/main" val="230444504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900"/>
                                        <p:tgtEl>
                                          <p:spTgt spid="12"/>
                                        </p:tgtEl>
                                      </p:cBhvr>
                                    </p:animEffect>
                                    <p:anim calcmode="lin" valueType="num">
                                      <p:cBhvr>
                                        <p:cTn id="8" dur="900" fill="hold"/>
                                        <p:tgtEl>
                                          <p:spTgt spid="12"/>
                                        </p:tgtEl>
                                        <p:attrNameLst>
                                          <p:attrName>ppt_x</p:attrName>
                                        </p:attrNameLst>
                                      </p:cBhvr>
                                      <p:tavLst>
                                        <p:tav tm="0">
                                          <p:val>
                                            <p:strVal val="#ppt_x"/>
                                          </p:val>
                                        </p:tav>
                                        <p:tav tm="100000">
                                          <p:val>
                                            <p:strVal val="#ppt_x"/>
                                          </p:val>
                                        </p:tav>
                                      </p:tavLst>
                                    </p:anim>
                                    <p:anim calcmode="lin" valueType="num">
                                      <p:cBhvr>
                                        <p:cTn id="9" dur="9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1100"/>
                            </p:stCondLst>
                            <p:childTnLst>
                              <p:par>
                                <p:cTn id="36" presetID="2" presetClass="entr" presetSubtype="4"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1100" fill="hold"/>
                                        <p:tgtEl>
                                          <p:spTgt spid="30"/>
                                        </p:tgtEl>
                                        <p:attrNameLst>
                                          <p:attrName>ppt_x</p:attrName>
                                        </p:attrNameLst>
                                      </p:cBhvr>
                                      <p:tavLst>
                                        <p:tav tm="0">
                                          <p:val>
                                            <p:strVal val="#ppt_x"/>
                                          </p:val>
                                        </p:tav>
                                        <p:tav tm="100000">
                                          <p:val>
                                            <p:strVal val="#ppt_x"/>
                                          </p:val>
                                        </p:tav>
                                      </p:tavLst>
                                    </p:anim>
                                    <p:anim calcmode="lin" valueType="num">
                                      <p:cBhvr additive="base">
                                        <p:cTn id="39" dur="11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1000" fill="hold"/>
                                        <p:tgtEl>
                                          <p:spTgt spid="14"/>
                                        </p:tgtEl>
                                        <p:attrNameLst>
                                          <p:attrName>ppt_x</p:attrName>
                                        </p:attrNameLst>
                                      </p:cBhvr>
                                      <p:tavLst>
                                        <p:tav tm="0">
                                          <p:val>
                                            <p:strVal val="#ppt_x"/>
                                          </p:val>
                                        </p:tav>
                                        <p:tav tm="100000">
                                          <p:val>
                                            <p:strVal val="#ppt_x"/>
                                          </p:val>
                                        </p:tav>
                                      </p:tavLst>
                                    </p:anim>
                                    <p:anim calcmode="lin" valueType="num">
                                      <p:cBhvr additive="base">
                                        <p:cTn id="43" dur="10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00"/>
                            </p:stCondLst>
                            <p:childTnLst>
                              <p:par>
                                <p:cTn id="45" presetID="42"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childTnLst>
                          </p:cTn>
                        </p:par>
                        <p:par>
                          <p:cTn id="70" fill="hold">
                            <p:stCondLst>
                              <p:cond delay="3200"/>
                            </p:stCondLst>
                            <p:childTnLst>
                              <p:par>
                                <p:cTn id="71" presetID="42" presetClass="entr" presetSubtype="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000"/>
                                        <p:tgtEl>
                                          <p:spTgt spid="33"/>
                                        </p:tgtEl>
                                      </p:cBhvr>
                                    </p:animEffect>
                                    <p:anim calcmode="lin" valueType="num">
                                      <p:cBhvr>
                                        <p:cTn id="79" dur="1000" fill="hold"/>
                                        <p:tgtEl>
                                          <p:spTgt spid="33"/>
                                        </p:tgtEl>
                                        <p:attrNameLst>
                                          <p:attrName>ppt_x</p:attrName>
                                        </p:attrNameLst>
                                      </p:cBhvr>
                                      <p:tavLst>
                                        <p:tav tm="0">
                                          <p:val>
                                            <p:strVal val="#ppt_x"/>
                                          </p:val>
                                        </p:tav>
                                        <p:tav tm="100000">
                                          <p:val>
                                            <p:strVal val="#ppt_x"/>
                                          </p:val>
                                        </p:tav>
                                      </p:tavLst>
                                    </p:anim>
                                    <p:anim calcmode="lin" valueType="num">
                                      <p:cBhvr>
                                        <p:cTn id="80" dur="1000" fill="hold"/>
                                        <p:tgtEl>
                                          <p:spTgt spid="33"/>
                                        </p:tgtEl>
                                        <p:attrNameLst>
                                          <p:attrName>ppt_y</p:attrName>
                                        </p:attrNameLst>
                                      </p:cBhvr>
                                      <p:tavLst>
                                        <p:tav tm="0">
                                          <p:val>
                                            <p:strVal val="#ppt_y+.1"/>
                                          </p:val>
                                        </p:tav>
                                        <p:tav tm="100000">
                                          <p:val>
                                            <p:strVal val="#ppt_y"/>
                                          </p:val>
                                        </p:tav>
                                      </p:tavLst>
                                    </p:anim>
                                  </p:childTnLst>
                                </p:cTn>
                              </p:par>
                            </p:childTnLst>
                          </p:cTn>
                        </p:par>
                        <p:par>
                          <p:cTn id="81" fill="hold">
                            <p:stCondLst>
                              <p:cond delay="4200"/>
                            </p:stCondLst>
                            <p:childTnLst>
                              <p:par>
                                <p:cTn id="82" presetID="42" presetClass="entr" presetSubtype="0"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anim calcmode="lin" valueType="num">
                                      <p:cBhvr>
                                        <p:cTn id="85" dur="1000" fill="hold"/>
                                        <p:tgtEl>
                                          <p:spTgt spid="25"/>
                                        </p:tgtEl>
                                        <p:attrNameLst>
                                          <p:attrName>ppt_x</p:attrName>
                                        </p:attrNameLst>
                                      </p:cBhvr>
                                      <p:tavLst>
                                        <p:tav tm="0">
                                          <p:val>
                                            <p:strVal val="#ppt_x"/>
                                          </p:val>
                                        </p:tav>
                                        <p:tav tm="100000">
                                          <p:val>
                                            <p:strVal val="#ppt_x"/>
                                          </p:val>
                                        </p:tav>
                                      </p:tavLst>
                                    </p:anim>
                                    <p:anim calcmode="lin" valueType="num">
                                      <p:cBhvr>
                                        <p:cTn id="86" dur="1000" fill="hold"/>
                                        <p:tgtEl>
                                          <p:spTgt spid="25"/>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1000"/>
                                        <p:tgtEl>
                                          <p:spTgt spid="22"/>
                                        </p:tgtEl>
                                      </p:cBhvr>
                                    </p:animEffect>
                                    <p:anim calcmode="lin" valueType="num">
                                      <p:cBhvr>
                                        <p:cTn id="90" dur="1000" fill="hold"/>
                                        <p:tgtEl>
                                          <p:spTgt spid="22"/>
                                        </p:tgtEl>
                                        <p:attrNameLst>
                                          <p:attrName>ppt_x</p:attrName>
                                        </p:attrNameLst>
                                      </p:cBhvr>
                                      <p:tavLst>
                                        <p:tav tm="0">
                                          <p:val>
                                            <p:strVal val="#ppt_x"/>
                                          </p:val>
                                        </p:tav>
                                        <p:tav tm="100000">
                                          <p:val>
                                            <p:strVal val="#ppt_x"/>
                                          </p:val>
                                        </p:tav>
                                      </p:tavLst>
                                    </p:anim>
                                    <p:anim calcmode="lin" valueType="num">
                                      <p:cBhvr>
                                        <p:cTn id="91" dur="1000" fill="hold"/>
                                        <p:tgtEl>
                                          <p:spTgt spid="2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0"/>
                                        <p:tgtEl>
                                          <p:spTgt spid="24"/>
                                        </p:tgtEl>
                                      </p:cBhvr>
                                    </p:animEffect>
                                    <p:anim calcmode="lin" valueType="num">
                                      <p:cBhvr>
                                        <p:cTn id="100" dur="1000" fill="hold"/>
                                        <p:tgtEl>
                                          <p:spTgt spid="24"/>
                                        </p:tgtEl>
                                        <p:attrNameLst>
                                          <p:attrName>ppt_x</p:attrName>
                                        </p:attrNameLst>
                                      </p:cBhvr>
                                      <p:tavLst>
                                        <p:tav tm="0">
                                          <p:val>
                                            <p:strVal val="#ppt_x"/>
                                          </p:val>
                                        </p:tav>
                                        <p:tav tm="100000">
                                          <p:val>
                                            <p:strVal val="#ppt_x"/>
                                          </p:val>
                                        </p:tav>
                                      </p:tavLst>
                                    </p:anim>
                                    <p:anim calcmode="lin" valueType="num">
                                      <p:cBhvr>
                                        <p:cTn id="101" dur="1000" fill="hold"/>
                                        <p:tgtEl>
                                          <p:spTgt spid="24"/>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1000"/>
                                        <p:tgtEl>
                                          <p:spTgt spid="26"/>
                                        </p:tgtEl>
                                      </p:cBhvr>
                                    </p:animEffect>
                                    <p:anim calcmode="lin" valueType="num">
                                      <p:cBhvr>
                                        <p:cTn id="105" dur="1000" fill="hold"/>
                                        <p:tgtEl>
                                          <p:spTgt spid="26"/>
                                        </p:tgtEl>
                                        <p:attrNameLst>
                                          <p:attrName>ppt_x</p:attrName>
                                        </p:attrNameLst>
                                      </p:cBhvr>
                                      <p:tavLst>
                                        <p:tav tm="0">
                                          <p:val>
                                            <p:strVal val="#ppt_x"/>
                                          </p:val>
                                        </p:tav>
                                        <p:tav tm="100000">
                                          <p:val>
                                            <p:strVal val="#ppt_x"/>
                                          </p:val>
                                        </p:tav>
                                      </p:tavLst>
                                    </p:anim>
                                    <p:anim calcmode="lin" valueType="num">
                                      <p:cBhvr>
                                        <p:cTn id="106" dur="1000" fill="hold"/>
                                        <p:tgtEl>
                                          <p:spTgt spid="26"/>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1000"/>
                                        <p:tgtEl>
                                          <p:spTgt spid="27"/>
                                        </p:tgtEl>
                                      </p:cBhvr>
                                    </p:animEffect>
                                    <p:anim calcmode="lin" valueType="num">
                                      <p:cBhvr>
                                        <p:cTn id="110" dur="1000" fill="hold"/>
                                        <p:tgtEl>
                                          <p:spTgt spid="27"/>
                                        </p:tgtEl>
                                        <p:attrNameLst>
                                          <p:attrName>ppt_x</p:attrName>
                                        </p:attrNameLst>
                                      </p:cBhvr>
                                      <p:tavLst>
                                        <p:tav tm="0">
                                          <p:val>
                                            <p:strVal val="#ppt_x"/>
                                          </p:val>
                                        </p:tav>
                                        <p:tav tm="100000">
                                          <p:val>
                                            <p:strVal val="#ppt_x"/>
                                          </p:val>
                                        </p:tav>
                                      </p:tavLst>
                                    </p:anim>
                                    <p:anim calcmode="lin" valueType="num">
                                      <p:cBhvr>
                                        <p:cTn id="11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animBg="1"/>
      <p:bldP spid="32"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à coins arrondis 8"/>
          <p:cNvSpPr/>
          <p:nvPr/>
        </p:nvSpPr>
        <p:spPr>
          <a:xfrm>
            <a:off x="5076056" y="1584149"/>
            <a:ext cx="3403453" cy="16525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smtClean="0"/>
              <a:t>Architecture </a:t>
            </a:r>
          </a:p>
          <a:p>
            <a:pPr algn="ctr"/>
            <a:r>
              <a:rPr lang="fr-FR" sz="3600" b="1" dirty="0" smtClean="0"/>
              <a:t>logique</a:t>
            </a:r>
            <a:endParaRPr lang="fr-FR" sz="3600" b="1" dirty="0"/>
          </a:p>
        </p:txBody>
      </p:sp>
      <p:sp>
        <p:nvSpPr>
          <p:cNvPr id="27" name="Rectangle à coins arrondis 9"/>
          <p:cNvSpPr/>
          <p:nvPr/>
        </p:nvSpPr>
        <p:spPr>
          <a:xfrm>
            <a:off x="683568" y="1601472"/>
            <a:ext cx="3340178" cy="168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smtClean="0"/>
              <a:t>Architecture </a:t>
            </a:r>
          </a:p>
          <a:p>
            <a:pPr algn="ctr"/>
            <a:r>
              <a:rPr lang="fr-FR" sz="3600" b="1" dirty="0" smtClean="0"/>
              <a:t>physique</a:t>
            </a:r>
            <a:endParaRPr lang="fr-FR" sz="3600" b="1" dirty="0"/>
          </a:p>
        </p:txBody>
      </p:sp>
      <p:sp>
        <p:nvSpPr>
          <p:cNvPr id="35"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36" name="Text Placeholder 2"/>
          <p:cNvSpPr>
            <a:spLocks noGrp="1"/>
          </p:cNvSpPr>
          <p:nvPr>
            <p:ph type="body" sz="half" idx="2"/>
          </p:nvPr>
        </p:nvSpPr>
        <p:spPr>
          <a:xfrm>
            <a:off x="2165648" y="763500"/>
            <a:ext cx="4114800" cy="200746"/>
          </a:xfrm>
        </p:spPr>
        <p:txBody>
          <a:bodyPr/>
          <a:lstStyle/>
          <a:p>
            <a:r>
              <a:rPr lang="en-US" sz="1800" dirty="0" smtClean="0">
                <a:solidFill>
                  <a:schemeClr val="accent3"/>
                </a:solidFill>
                <a:latin typeface="Century Gothic" pitchFamily="34" charset="0"/>
              </a:rPr>
              <a:t>Architecture de la solution</a:t>
            </a:r>
            <a:endParaRPr lang="en-US" sz="1800" dirty="0">
              <a:solidFill>
                <a:schemeClr val="accent3"/>
              </a:solidFill>
              <a:latin typeface="Century Gothic" pitchFamily="34" charset="0"/>
            </a:endParaRPr>
          </a:p>
        </p:txBody>
      </p:sp>
    </p:spTree>
    <p:extLst>
      <p:ext uri="{BB962C8B-B14F-4D97-AF65-F5344CB8AC3E}">
        <p14:creationId xmlns:p14="http://schemas.microsoft.com/office/powerpoint/2010/main" val="1825539652"/>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web</a:t>
            </a:r>
            <a:endParaRPr lang="en-US" dirty="0">
              <a:solidFill>
                <a:sysClr val="windowText" lastClr="000000"/>
              </a:solidFill>
              <a:latin typeface="Century Gothic"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563638"/>
            <a:ext cx="6804248" cy="3022722"/>
          </a:xfrm>
          <a:prstGeom prst="rect">
            <a:avLst/>
          </a:prstGeom>
        </p:spPr>
      </p:pic>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spTree>
    <p:extLst>
      <p:ext uri="{BB962C8B-B14F-4D97-AF65-F5344CB8AC3E}">
        <p14:creationId xmlns:p14="http://schemas.microsoft.com/office/powerpoint/2010/main" val="2679136367"/>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102618" y="1219318"/>
            <a:ext cx="2021110" cy="202340"/>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web</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648003"/>
            <a:ext cx="6960082" cy="3113492"/>
          </a:xfrm>
          <a:prstGeom prst="rect">
            <a:avLst/>
          </a:prstGeom>
        </p:spPr>
      </p:pic>
    </p:spTree>
    <p:extLst>
      <p:ext uri="{BB962C8B-B14F-4D97-AF65-F5344CB8AC3E}">
        <p14:creationId xmlns:p14="http://schemas.microsoft.com/office/powerpoint/2010/main" val="613690904"/>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web</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419797"/>
            <a:ext cx="6938346" cy="3370472"/>
          </a:xfrm>
          <a:prstGeom prst="rect">
            <a:avLst/>
          </a:prstGeom>
        </p:spPr>
      </p:pic>
    </p:spTree>
    <p:extLst>
      <p:ext uri="{BB962C8B-B14F-4D97-AF65-F5344CB8AC3E}">
        <p14:creationId xmlns:p14="http://schemas.microsoft.com/office/powerpoint/2010/main" val="3079083421"/>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web</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45663"/>
            <a:ext cx="6832062" cy="3363838"/>
          </a:xfrm>
          <a:prstGeom prst="rect">
            <a:avLst/>
          </a:prstGeom>
        </p:spPr>
      </p:pic>
    </p:spTree>
    <p:extLst>
      <p:ext uri="{BB962C8B-B14F-4D97-AF65-F5344CB8AC3E}">
        <p14:creationId xmlns:p14="http://schemas.microsoft.com/office/powerpoint/2010/main" val="399384508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java</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445663"/>
            <a:ext cx="6480720" cy="3286327"/>
          </a:xfrm>
          <a:prstGeom prst="rect">
            <a:avLst/>
          </a:prstGeom>
        </p:spPr>
      </p:pic>
    </p:spTree>
    <p:extLst>
      <p:ext uri="{BB962C8B-B14F-4D97-AF65-F5344CB8AC3E}">
        <p14:creationId xmlns:p14="http://schemas.microsoft.com/office/powerpoint/2010/main" val="3184329895"/>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ppt_x"/>
                                          </p:val>
                                        </p:tav>
                                        <p:tav tm="100000">
                                          <p:val>
                                            <p:strVal val="#ppt_x"/>
                                          </p:val>
                                        </p:tav>
                                      </p:tavLst>
                                    </p:anim>
                                    <p:anim calcmode="lin" valueType="num">
                                      <p:cBhvr additive="base">
                                        <p:cTn id="8" dur="9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java</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563638"/>
            <a:ext cx="6336703" cy="3096344"/>
          </a:xfrm>
          <a:prstGeom prst="rect">
            <a:avLst/>
          </a:prstGeom>
        </p:spPr>
      </p:pic>
    </p:spTree>
    <p:extLst>
      <p:ext uri="{BB962C8B-B14F-4D97-AF65-F5344CB8AC3E}">
        <p14:creationId xmlns:p14="http://schemas.microsoft.com/office/powerpoint/2010/main" val="1878601793"/>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java</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7" y="1460821"/>
            <a:ext cx="6336704" cy="3127153"/>
          </a:xfrm>
          <a:prstGeom prst="rect">
            <a:avLst/>
          </a:prstGeom>
        </p:spPr>
      </p:pic>
    </p:spTree>
    <p:extLst>
      <p:ext uri="{BB962C8B-B14F-4D97-AF65-F5344CB8AC3E}">
        <p14:creationId xmlns:p14="http://schemas.microsoft.com/office/powerpoint/2010/main" val="52949927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javame</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1347614"/>
            <a:ext cx="2281498" cy="3593546"/>
          </a:xfrm>
          <a:prstGeom prst="rect">
            <a:avLst/>
          </a:prstGeom>
        </p:spPr>
      </p:pic>
    </p:spTree>
    <p:extLst>
      <p:ext uri="{BB962C8B-B14F-4D97-AF65-F5344CB8AC3E}">
        <p14:creationId xmlns:p14="http://schemas.microsoft.com/office/powerpoint/2010/main" val="2830857766"/>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 name="Espace réservé du texte 2"/>
          <p:cNvSpPr>
            <a:spLocks noGrp="1"/>
          </p:cNvSpPr>
          <p:nvPr>
            <p:ph type="body" idx="2"/>
          </p:nvPr>
        </p:nvSpPr>
        <p:spPr>
          <a:xfrm>
            <a:off x="3626596" y="1468984"/>
            <a:ext cx="2185800" cy="3106799"/>
          </a:xfrm>
        </p:spPr>
        <p:txBody>
          <a:bodyPr/>
          <a:lstStyle/>
          <a:p>
            <a:endParaRPr lang="fr-FR"/>
          </a:p>
        </p:txBody>
      </p:sp>
      <p:sp>
        <p:nvSpPr>
          <p:cNvPr id="4" name="Espace réservé du texte 3"/>
          <p:cNvSpPr>
            <a:spLocks noGrp="1"/>
          </p:cNvSpPr>
          <p:nvPr>
            <p:ph type="body" idx="2"/>
          </p:nvPr>
        </p:nvSpPr>
        <p:spPr>
          <a:xfrm>
            <a:off x="3626596" y="1468984"/>
            <a:ext cx="2185800" cy="3106799"/>
          </a:xfrm>
        </p:spPr>
        <p:txBody>
          <a:bodyPr/>
          <a:lstStyle/>
          <a:p>
            <a:endParaRPr lang="fr-FR"/>
          </a:p>
        </p:txBody>
      </p:sp>
      <p:sp>
        <p:nvSpPr>
          <p:cNvPr id="8" name="Titre 7"/>
          <p:cNvSpPr>
            <a:spLocks noGrp="1"/>
          </p:cNvSpPr>
          <p:nvPr>
            <p:ph type="title"/>
          </p:nvPr>
        </p:nvSpPr>
        <p:spPr>
          <a:xfrm>
            <a:off x="1405936" y="847084"/>
            <a:ext cx="4406399" cy="621900"/>
          </a:xfrm>
        </p:spPr>
        <p:txBody>
          <a:bodyPr>
            <a:normAutofit fontScale="90000"/>
          </a:bodyPr>
          <a:lstStyle/>
          <a:p>
            <a:r>
              <a:rPr lang="fr-FR" dirty="0"/>
              <a:t> </a:t>
            </a:r>
          </a:p>
        </p:txBody>
      </p:sp>
      <p:cxnSp>
        <p:nvCxnSpPr>
          <p:cNvPr id="5" name="Straight Connector 37"/>
          <p:cNvCxnSpPr/>
          <p:nvPr/>
        </p:nvCxnSpPr>
        <p:spPr>
          <a:xfrm>
            <a:off x="2677862" y="1116403"/>
            <a:ext cx="12673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40"/>
          <p:cNvCxnSpPr/>
          <p:nvPr/>
        </p:nvCxnSpPr>
        <p:spPr>
          <a:xfrm>
            <a:off x="3937596" y="1116403"/>
            <a:ext cx="0" cy="798534"/>
          </a:xfrm>
          <a:prstGeom prst="line">
            <a:avLst/>
          </a:prstGeom>
          <a:ln w="28575">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5"/>
          <p:cNvCxnSpPr/>
          <p:nvPr/>
        </p:nvCxnSpPr>
        <p:spPr>
          <a:xfrm>
            <a:off x="2677862" y="2847320"/>
            <a:ext cx="126735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66"/>
          <p:cNvCxnSpPr/>
          <p:nvPr/>
        </p:nvCxnSpPr>
        <p:spPr>
          <a:xfrm>
            <a:off x="3937596" y="2847320"/>
            <a:ext cx="0" cy="798534"/>
          </a:xfrm>
          <a:prstGeom prst="line">
            <a:avLst/>
          </a:prstGeom>
          <a:ln w="285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72"/>
          <p:cNvCxnSpPr/>
          <p:nvPr/>
        </p:nvCxnSpPr>
        <p:spPr>
          <a:xfrm>
            <a:off x="6749943" y="2000413"/>
            <a:ext cx="126735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73"/>
          <p:cNvCxnSpPr/>
          <p:nvPr/>
        </p:nvCxnSpPr>
        <p:spPr>
          <a:xfrm>
            <a:off x="8002057" y="2010573"/>
            <a:ext cx="0" cy="999410"/>
          </a:xfrm>
          <a:prstGeom prst="line">
            <a:avLst/>
          </a:prstGeom>
          <a:ln w="2857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1203606" y="256275"/>
            <a:ext cx="5638800" cy="353524"/>
          </a:xfrm>
          <a:prstGeom prst="rect">
            <a:avLst/>
          </a:prstGeom>
        </p:spPr>
        <p:txBody>
          <a:bodyPr vert="horz" lIns="91425" tIns="91425" rIns="91425" bIns="91425" rtlCol="0" anchor="b" anchorCtr="0">
            <a:noAutofit/>
          </a:bodyPr>
          <a:lstStyle>
            <a:lvl1pPr lvl="0" algn="ctr" defTabSz="914400" rtl="0" eaLnBrk="1" latinLnBrk="0" hangingPunct="1">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z="2800" dirty="0">
                <a:latin typeface="Century Gothic" pitchFamily="34" charset="0"/>
              </a:rPr>
              <a:t>Plan</a:t>
            </a:r>
          </a:p>
        </p:txBody>
      </p:sp>
      <p:sp>
        <p:nvSpPr>
          <p:cNvPr id="13" name="Text Placeholder 2"/>
          <p:cNvSpPr>
            <a:spLocks noGrp="1"/>
          </p:cNvSpPr>
          <p:nvPr>
            <p:ph type="body" sz="half" idx="2"/>
          </p:nvPr>
        </p:nvSpPr>
        <p:spPr>
          <a:xfrm>
            <a:off x="2040216" y="84553"/>
            <a:ext cx="4114800" cy="200746"/>
          </a:xfrm>
        </p:spPr>
        <p:txBody>
          <a:bodyPr>
            <a:normAutofit fontScale="25000" lnSpcReduction="20000"/>
          </a:bodyPr>
          <a:lstStyle/>
          <a:p>
            <a:r>
              <a:rPr lang="en-US" dirty="0"/>
              <a:t> </a:t>
            </a:r>
          </a:p>
        </p:txBody>
      </p:sp>
      <p:grpSp>
        <p:nvGrpSpPr>
          <p:cNvPr id="14" name="Group 59"/>
          <p:cNvGrpSpPr/>
          <p:nvPr/>
        </p:nvGrpSpPr>
        <p:grpSpPr>
          <a:xfrm>
            <a:off x="1440630" y="981747"/>
            <a:ext cx="1720882" cy="297319"/>
            <a:chOff x="1779379" y="1383715"/>
            <a:chExt cx="1237232" cy="297319"/>
          </a:xfrm>
        </p:grpSpPr>
        <p:sp>
          <p:nvSpPr>
            <p:cNvPr id="15" name="Rounded Rectangle 43"/>
            <p:cNvSpPr/>
            <p:nvPr/>
          </p:nvSpPr>
          <p:spPr>
            <a:xfrm>
              <a:off x="1779379" y="1383715"/>
              <a:ext cx="1237232" cy="2973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Text Placeholder 3"/>
            <p:cNvSpPr txBox="1">
              <a:spLocks/>
            </p:cNvSpPr>
            <p:nvPr/>
          </p:nvSpPr>
          <p:spPr>
            <a:xfrm>
              <a:off x="1957174" y="1409264"/>
              <a:ext cx="852792"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74320" lvl="0" indent="-274320">
                <a:spcBef>
                  <a:spcPct val="20000"/>
                </a:spcBef>
                <a:buClr>
                  <a:schemeClr val="bg1"/>
                </a:buClr>
                <a:buFont typeface="Arial" pitchFamily="34" charset="0"/>
                <a:buChar char="•"/>
                <a:defRPr/>
              </a:pPr>
              <a:r>
                <a:rPr lang="fr-FR" dirty="0">
                  <a:solidFill>
                    <a:schemeClr val="bg1"/>
                  </a:solidFill>
                </a:rPr>
                <a:t>Introduction</a:t>
              </a:r>
            </a:p>
          </p:txBody>
        </p:sp>
      </p:grpSp>
      <p:sp>
        <p:nvSpPr>
          <p:cNvPr id="17" name="Text Placeholder 3"/>
          <p:cNvSpPr txBox="1">
            <a:spLocks/>
          </p:cNvSpPr>
          <p:nvPr/>
        </p:nvSpPr>
        <p:spPr>
          <a:xfrm>
            <a:off x="1573575" y="1392168"/>
            <a:ext cx="225922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en-US" sz="1000" dirty="0">
                <a:solidFill>
                  <a:schemeClr val="bg1">
                    <a:lumMod val="50000"/>
                  </a:schemeClr>
                </a:solidFill>
              </a:rPr>
              <a:t>-</a:t>
            </a:r>
            <a:r>
              <a:rPr lang="en-US" sz="1000" dirty="0" err="1" smtClean="0">
                <a:solidFill>
                  <a:schemeClr val="bg1">
                    <a:lumMod val="50000"/>
                  </a:schemeClr>
                </a:solidFill>
              </a:rPr>
              <a:t>Contexte</a:t>
            </a:r>
            <a:r>
              <a:rPr lang="en-US" sz="1000" dirty="0" smtClean="0">
                <a:solidFill>
                  <a:schemeClr val="bg1">
                    <a:lumMod val="50000"/>
                  </a:schemeClr>
                </a:solidFill>
              </a:rPr>
              <a:t> , </a:t>
            </a:r>
            <a:r>
              <a:rPr lang="en-US" sz="1000" dirty="0" err="1" smtClean="0">
                <a:solidFill>
                  <a:schemeClr val="bg1">
                    <a:lumMod val="50000"/>
                  </a:schemeClr>
                </a:solidFill>
              </a:rPr>
              <a:t>L’étude</a:t>
            </a:r>
            <a:r>
              <a:rPr lang="en-US" sz="1000" dirty="0" smtClean="0">
                <a:solidFill>
                  <a:schemeClr val="bg1">
                    <a:lumMod val="50000"/>
                  </a:schemeClr>
                </a:solidFill>
              </a:rPr>
              <a:t> de </a:t>
            </a:r>
            <a:r>
              <a:rPr lang="en-US" sz="1000" dirty="0" err="1" smtClean="0">
                <a:solidFill>
                  <a:schemeClr val="bg1">
                    <a:lumMod val="50000"/>
                  </a:schemeClr>
                </a:solidFill>
              </a:rPr>
              <a:t>l’éxistant</a:t>
            </a:r>
            <a:r>
              <a:rPr lang="en-US" sz="1000" dirty="0" smtClean="0">
                <a:solidFill>
                  <a:schemeClr val="bg1">
                    <a:lumMod val="50000"/>
                  </a:schemeClr>
                </a:solidFill>
              </a:rPr>
              <a:t> (les solutions </a:t>
            </a:r>
            <a:r>
              <a:rPr lang="en-US" sz="1000" dirty="0" err="1" smtClean="0">
                <a:solidFill>
                  <a:schemeClr val="bg1">
                    <a:lumMod val="50000"/>
                  </a:schemeClr>
                </a:solidFill>
              </a:rPr>
              <a:t>existantes</a:t>
            </a:r>
            <a:r>
              <a:rPr lang="en-US" sz="1000" dirty="0" smtClean="0">
                <a:solidFill>
                  <a:schemeClr val="bg1">
                    <a:lumMod val="50000"/>
                  </a:schemeClr>
                </a:solidFill>
              </a:rPr>
              <a:t>), </a:t>
            </a:r>
            <a:r>
              <a:rPr lang="en-US" sz="1000" dirty="0" err="1" smtClean="0">
                <a:solidFill>
                  <a:schemeClr val="bg1">
                    <a:lumMod val="50000"/>
                  </a:schemeClr>
                </a:solidFill>
              </a:rPr>
              <a:t>problématique</a:t>
            </a:r>
            <a:endParaRPr lang="en-US" sz="1000" dirty="0" smtClean="0">
              <a:solidFill>
                <a:schemeClr val="bg1">
                  <a:lumMod val="50000"/>
                </a:schemeClr>
              </a:solidFill>
            </a:endParaRPr>
          </a:p>
          <a:p>
            <a:pPr algn="l" defTabSz="914400">
              <a:spcBef>
                <a:spcPct val="20000"/>
              </a:spcBef>
              <a:defRPr/>
            </a:pPr>
            <a:r>
              <a:rPr lang="en-US" sz="1000" dirty="0" smtClean="0">
                <a:solidFill>
                  <a:schemeClr val="bg1">
                    <a:lumMod val="50000"/>
                  </a:schemeClr>
                </a:solidFill>
              </a:rPr>
              <a:t>-Solution et </a:t>
            </a:r>
            <a:r>
              <a:rPr lang="en-US" sz="1000" dirty="0" err="1" smtClean="0">
                <a:solidFill>
                  <a:schemeClr val="bg1">
                    <a:lumMod val="50000"/>
                  </a:schemeClr>
                </a:solidFill>
              </a:rPr>
              <a:t>objectifs</a:t>
            </a:r>
            <a:r>
              <a:rPr lang="en-US" sz="1000" dirty="0" smtClean="0">
                <a:solidFill>
                  <a:schemeClr val="bg1">
                    <a:lumMod val="50000"/>
                  </a:schemeClr>
                </a:solidFill>
              </a:rPr>
              <a:t> du </a:t>
            </a:r>
            <a:r>
              <a:rPr lang="en-US" sz="1000" dirty="0" err="1" smtClean="0">
                <a:solidFill>
                  <a:schemeClr val="bg1">
                    <a:lumMod val="50000"/>
                  </a:schemeClr>
                </a:solidFill>
              </a:rPr>
              <a:t>projet</a:t>
            </a:r>
            <a:endParaRPr lang="en-US" sz="1000" dirty="0">
              <a:solidFill>
                <a:schemeClr val="bg1">
                  <a:lumMod val="50000"/>
                </a:schemeClr>
              </a:solidFill>
            </a:endParaRPr>
          </a:p>
        </p:txBody>
      </p:sp>
      <p:sp>
        <p:nvSpPr>
          <p:cNvPr id="18" name="Text Placeholder 3"/>
          <p:cNvSpPr txBox="1">
            <a:spLocks/>
          </p:cNvSpPr>
          <p:nvPr/>
        </p:nvSpPr>
        <p:spPr>
          <a:xfrm>
            <a:off x="107504" y="699542"/>
            <a:ext cx="1298432" cy="153888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000" b="1" i="0" u="none" strike="noStrike" kern="1200" cap="none" spc="0" normalizeH="0" baseline="0" noProof="0" dirty="0">
                <a:ln>
                  <a:noFill/>
                </a:ln>
                <a:solidFill>
                  <a:schemeClr val="accent1"/>
                </a:solidFill>
                <a:effectLst/>
                <a:uLnTx/>
                <a:uFillTx/>
                <a:latin typeface="+mn-lt"/>
                <a:ea typeface="+mn-ea"/>
                <a:cs typeface="+mn-cs"/>
              </a:rPr>
              <a:t>01</a:t>
            </a:r>
          </a:p>
        </p:txBody>
      </p:sp>
      <p:cxnSp>
        <p:nvCxnSpPr>
          <p:cNvPr id="19" name="Straight Connector 58"/>
          <p:cNvCxnSpPr/>
          <p:nvPr/>
        </p:nvCxnSpPr>
        <p:spPr>
          <a:xfrm>
            <a:off x="-462782" y="2379657"/>
            <a:ext cx="4445184"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60"/>
          <p:cNvGrpSpPr/>
          <p:nvPr/>
        </p:nvGrpSpPr>
        <p:grpSpPr>
          <a:xfrm>
            <a:off x="1397584" y="2712664"/>
            <a:ext cx="2412000" cy="297319"/>
            <a:chOff x="1458656" y="1383715"/>
            <a:chExt cx="1237232" cy="297319"/>
          </a:xfrm>
        </p:grpSpPr>
        <p:sp>
          <p:nvSpPr>
            <p:cNvPr id="21" name="Rounded Rectangle 61"/>
            <p:cNvSpPr/>
            <p:nvPr/>
          </p:nvSpPr>
          <p:spPr>
            <a:xfrm>
              <a:off x="1458656" y="1383715"/>
              <a:ext cx="1237232" cy="29731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Text Placeholder 3"/>
            <p:cNvSpPr txBox="1">
              <a:spLocks/>
            </p:cNvSpPr>
            <p:nvPr/>
          </p:nvSpPr>
          <p:spPr>
            <a:xfrm>
              <a:off x="1508578" y="1409264"/>
              <a:ext cx="1126757"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74320" lvl="0" indent="-274320">
                <a:spcBef>
                  <a:spcPct val="20000"/>
                </a:spcBef>
                <a:buClr>
                  <a:schemeClr val="bg1"/>
                </a:buClr>
                <a:buFont typeface="Arial" pitchFamily="34" charset="0"/>
                <a:buChar char="•"/>
                <a:defRPr/>
              </a:pPr>
              <a:r>
                <a:rPr lang="fr-FR" dirty="0">
                  <a:solidFill>
                    <a:schemeClr val="bg1"/>
                  </a:solidFill>
                </a:rPr>
                <a:t> </a:t>
              </a:r>
              <a:r>
                <a:rPr lang="fr-FR" dirty="0" smtClean="0">
                  <a:solidFill>
                    <a:schemeClr val="bg1"/>
                  </a:solidFill>
                </a:rPr>
                <a:t>Conception &amp; Réalisation </a:t>
              </a:r>
              <a:endParaRPr lang="fr-FR" dirty="0">
                <a:solidFill>
                  <a:schemeClr val="bg1"/>
                </a:solidFill>
              </a:endParaRPr>
            </a:p>
          </p:txBody>
        </p:sp>
      </p:grpSp>
      <p:sp>
        <p:nvSpPr>
          <p:cNvPr id="23" name="Text Placeholder 3"/>
          <p:cNvSpPr txBox="1">
            <a:spLocks/>
          </p:cNvSpPr>
          <p:nvPr/>
        </p:nvSpPr>
        <p:spPr>
          <a:xfrm>
            <a:off x="1667921" y="3108663"/>
            <a:ext cx="2094904" cy="104644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en-US" sz="1000" dirty="0" smtClean="0">
                <a:solidFill>
                  <a:schemeClr val="bg1">
                    <a:lumMod val="50000"/>
                  </a:schemeClr>
                </a:solidFill>
              </a:rPr>
              <a:t>-Architecture de la  solution</a:t>
            </a:r>
          </a:p>
          <a:p>
            <a:pPr algn="l" defTabSz="914400">
              <a:spcBef>
                <a:spcPct val="20000"/>
              </a:spcBef>
              <a:defRPr/>
            </a:pPr>
            <a:r>
              <a:rPr lang="en-US" sz="1000" dirty="0" smtClean="0">
                <a:solidFill>
                  <a:schemeClr val="bg1">
                    <a:lumMod val="50000"/>
                  </a:schemeClr>
                </a:solidFill>
              </a:rPr>
              <a:t>-API et </a:t>
            </a:r>
            <a:r>
              <a:rPr lang="en-US" sz="1000" dirty="0" err="1" smtClean="0">
                <a:solidFill>
                  <a:schemeClr val="bg1">
                    <a:lumMod val="50000"/>
                  </a:schemeClr>
                </a:solidFill>
              </a:rPr>
              <a:t>Bibliothèques</a:t>
            </a:r>
            <a:r>
              <a:rPr lang="en-US" sz="1000" dirty="0" smtClean="0">
                <a:solidFill>
                  <a:schemeClr val="bg1">
                    <a:lumMod val="50000"/>
                  </a:schemeClr>
                </a:solidFill>
              </a:rPr>
              <a:t> </a:t>
            </a:r>
            <a:r>
              <a:rPr lang="en-US" sz="1000" dirty="0" err="1" smtClean="0">
                <a:solidFill>
                  <a:schemeClr val="bg1">
                    <a:lumMod val="50000"/>
                  </a:schemeClr>
                </a:solidFill>
              </a:rPr>
              <a:t>utilisées</a:t>
            </a:r>
            <a:endParaRPr lang="en-US" sz="1000" dirty="0" smtClean="0">
              <a:solidFill>
                <a:schemeClr val="bg1">
                  <a:lumMod val="50000"/>
                </a:schemeClr>
              </a:solidFill>
            </a:endParaRPr>
          </a:p>
          <a:p>
            <a:pPr algn="l" defTabSz="914400">
              <a:spcBef>
                <a:spcPct val="20000"/>
              </a:spcBef>
              <a:defRPr/>
            </a:pPr>
            <a:r>
              <a:rPr lang="en-US" sz="1000" dirty="0" smtClean="0">
                <a:solidFill>
                  <a:schemeClr val="bg1">
                    <a:lumMod val="50000"/>
                  </a:schemeClr>
                </a:solidFill>
              </a:rPr>
              <a:t>--</a:t>
            </a:r>
            <a:r>
              <a:rPr lang="en-US" sz="1000" dirty="0" err="1" smtClean="0">
                <a:solidFill>
                  <a:schemeClr val="bg1">
                    <a:lumMod val="50000"/>
                  </a:schemeClr>
                </a:solidFill>
              </a:rPr>
              <a:t>Scénarion</a:t>
            </a:r>
            <a:r>
              <a:rPr lang="en-US" sz="1000" dirty="0" smtClean="0">
                <a:solidFill>
                  <a:schemeClr val="bg1">
                    <a:lumMod val="50000"/>
                  </a:schemeClr>
                </a:solidFill>
              </a:rPr>
              <a:t> de </a:t>
            </a:r>
            <a:r>
              <a:rPr lang="en-US" sz="1000" dirty="0" err="1" smtClean="0">
                <a:solidFill>
                  <a:schemeClr val="bg1">
                    <a:lumMod val="50000"/>
                  </a:schemeClr>
                </a:solidFill>
              </a:rPr>
              <a:t>Démonstration</a:t>
            </a:r>
            <a:r>
              <a:rPr lang="en-US" sz="1000" dirty="0" smtClean="0">
                <a:solidFill>
                  <a:schemeClr val="bg1">
                    <a:lumMod val="50000"/>
                  </a:schemeClr>
                </a:solidFill>
              </a:rPr>
              <a:t> (</a:t>
            </a:r>
            <a:r>
              <a:rPr lang="en-US" sz="1000" dirty="0" err="1" smtClean="0">
                <a:solidFill>
                  <a:schemeClr val="bg1">
                    <a:lumMod val="50000"/>
                  </a:schemeClr>
                </a:solidFill>
              </a:rPr>
              <a:t>imprimes</a:t>
            </a:r>
            <a:r>
              <a:rPr lang="en-US" sz="1000" dirty="0" smtClean="0">
                <a:solidFill>
                  <a:schemeClr val="bg1">
                    <a:lumMod val="50000"/>
                  </a:schemeClr>
                </a:solidFill>
              </a:rPr>
              <a:t> </a:t>
            </a:r>
            <a:r>
              <a:rPr lang="en-US" sz="1000" dirty="0" err="1" smtClean="0">
                <a:solidFill>
                  <a:schemeClr val="bg1">
                    <a:lumMod val="50000"/>
                  </a:schemeClr>
                </a:solidFill>
              </a:rPr>
              <a:t>écrans</a:t>
            </a:r>
            <a:r>
              <a:rPr lang="en-US" sz="1000" dirty="0" smtClean="0">
                <a:solidFill>
                  <a:schemeClr val="bg1">
                    <a:lumMod val="50000"/>
                  </a:schemeClr>
                </a:solidFill>
              </a:rPr>
              <a:t> </a:t>
            </a:r>
            <a:r>
              <a:rPr lang="en-US" sz="1000" dirty="0" err="1" smtClean="0">
                <a:solidFill>
                  <a:schemeClr val="bg1">
                    <a:lumMod val="50000"/>
                  </a:schemeClr>
                </a:solidFill>
              </a:rPr>
              <a:t>ou</a:t>
            </a:r>
            <a:r>
              <a:rPr lang="en-US" sz="1000" dirty="0" smtClean="0">
                <a:solidFill>
                  <a:schemeClr val="bg1">
                    <a:lumMod val="50000"/>
                  </a:schemeClr>
                </a:solidFill>
              </a:rPr>
              <a:t> video)</a:t>
            </a:r>
          </a:p>
          <a:p>
            <a:pPr algn="l" defTabSz="914400">
              <a:spcBef>
                <a:spcPct val="20000"/>
              </a:spcBef>
              <a:defRPr/>
            </a:pPr>
            <a:endParaRPr lang="en-US" sz="1000" dirty="0" smtClean="0">
              <a:solidFill>
                <a:schemeClr val="bg1">
                  <a:lumMod val="50000"/>
                </a:schemeClr>
              </a:solidFill>
            </a:endParaRPr>
          </a:p>
          <a:p>
            <a:pPr algn="l" defTabSz="914400">
              <a:spcBef>
                <a:spcPct val="20000"/>
              </a:spcBef>
              <a:defRPr/>
            </a:pPr>
            <a:endParaRPr lang="en-US" sz="1000" dirty="0">
              <a:solidFill>
                <a:schemeClr val="bg1">
                  <a:lumMod val="50000"/>
                </a:schemeClr>
              </a:solidFill>
            </a:endParaRPr>
          </a:p>
        </p:txBody>
      </p:sp>
      <p:sp>
        <p:nvSpPr>
          <p:cNvPr id="24" name="Text Placeholder 3"/>
          <p:cNvSpPr txBox="1">
            <a:spLocks/>
          </p:cNvSpPr>
          <p:nvPr/>
        </p:nvSpPr>
        <p:spPr>
          <a:xfrm>
            <a:off x="107504" y="2430459"/>
            <a:ext cx="1298432" cy="153888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en-US" sz="10000" b="1" i="0" u="none" strike="noStrike" kern="1200" cap="none" spc="0" normalizeH="0" baseline="0" noProof="0" dirty="0">
                <a:ln>
                  <a:noFill/>
                </a:ln>
                <a:solidFill>
                  <a:schemeClr val="accent2"/>
                </a:solidFill>
                <a:effectLst/>
                <a:uLnTx/>
                <a:uFillTx/>
                <a:latin typeface="+mn-lt"/>
                <a:ea typeface="+mn-ea"/>
                <a:cs typeface="+mn-cs"/>
              </a:rPr>
              <a:t>02</a:t>
            </a:r>
          </a:p>
        </p:txBody>
      </p:sp>
      <p:grpSp>
        <p:nvGrpSpPr>
          <p:cNvPr id="25" name="Group 67"/>
          <p:cNvGrpSpPr/>
          <p:nvPr/>
        </p:nvGrpSpPr>
        <p:grpSpPr>
          <a:xfrm>
            <a:off x="5791937" y="1865757"/>
            <a:ext cx="2042246" cy="297319"/>
            <a:chOff x="1779379" y="1383715"/>
            <a:chExt cx="1237232" cy="297319"/>
          </a:xfrm>
        </p:grpSpPr>
        <p:sp>
          <p:nvSpPr>
            <p:cNvPr id="26" name="Rounded Rectangle 68"/>
            <p:cNvSpPr/>
            <p:nvPr/>
          </p:nvSpPr>
          <p:spPr>
            <a:xfrm>
              <a:off x="1779379" y="1383715"/>
              <a:ext cx="1237232" cy="29731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Text Placeholder 3"/>
            <p:cNvSpPr txBox="1">
              <a:spLocks/>
            </p:cNvSpPr>
            <p:nvPr/>
          </p:nvSpPr>
          <p:spPr>
            <a:xfrm>
              <a:off x="1852849" y="1420809"/>
              <a:ext cx="961574"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74320" lvl="0" indent="-274320">
                <a:spcBef>
                  <a:spcPct val="20000"/>
                </a:spcBef>
                <a:buClr>
                  <a:schemeClr val="bg1"/>
                </a:buClr>
                <a:buFont typeface="Arial" pitchFamily="34" charset="0"/>
                <a:buChar char="•"/>
                <a:defRPr/>
              </a:pPr>
              <a:r>
                <a:rPr lang="fr-FR" dirty="0">
                  <a:solidFill>
                    <a:schemeClr val="bg1"/>
                  </a:solidFill>
                </a:rPr>
                <a:t> </a:t>
              </a:r>
              <a:r>
                <a:rPr lang="fr-FR" dirty="0" smtClean="0">
                  <a:solidFill>
                    <a:schemeClr val="bg1"/>
                  </a:solidFill>
                </a:rPr>
                <a:t>Gestion de projet</a:t>
              </a:r>
              <a:endParaRPr lang="fr-FR" dirty="0">
                <a:solidFill>
                  <a:schemeClr val="bg1"/>
                </a:solidFill>
              </a:endParaRPr>
            </a:p>
          </p:txBody>
        </p:sp>
      </p:grpSp>
      <p:sp>
        <p:nvSpPr>
          <p:cNvPr id="28" name="Text Placeholder 3"/>
          <p:cNvSpPr txBox="1">
            <a:spLocks/>
          </p:cNvSpPr>
          <p:nvPr/>
        </p:nvSpPr>
        <p:spPr>
          <a:xfrm>
            <a:off x="5900610" y="2263108"/>
            <a:ext cx="1479702"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fr-FR" sz="1000" dirty="0" smtClean="0">
                <a:solidFill>
                  <a:schemeClr val="bg1">
                    <a:lumMod val="50000"/>
                  </a:schemeClr>
                </a:solidFill>
              </a:rPr>
              <a:t>-Phases de réalisation : application du </a:t>
            </a:r>
            <a:r>
              <a:rPr lang="fr-FR" sz="1000" dirty="0" err="1" smtClean="0">
                <a:solidFill>
                  <a:schemeClr val="bg1">
                    <a:lumMod val="50000"/>
                  </a:schemeClr>
                </a:solidFill>
              </a:rPr>
              <a:t>Scrum</a:t>
            </a:r>
            <a:endParaRPr lang="fr-FR" sz="1000" dirty="0">
              <a:solidFill>
                <a:schemeClr val="bg1">
                  <a:lumMod val="50000"/>
                </a:schemeClr>
              </a:solidFill>
            </a:endParaRPr>
          </a:p>
        </p:txBody>
      </p:sp>
      <p:sp>
        <p:nvSpPr>
          <p:cNvPr id="29" name="Text Placeholder 3"/>
          <p:cNvSpPr txBox="1">
            <a:spLocks/>
          </p:cNvSpPr>
          <p:nvPr/>
        </p:nvSpPr>
        <p:spPr>
          <a:xfrm>
            <a:off x="4237192" y="1583552"/>
            <a:ext cx="1298432" cy="153888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en-US" sz="10000" b="1" i="0" u="none" strike="noStrike" kern="1200" cap="none" spc="0" normalizeH="0" baseline="0" noProof="0" dirty="0">
                <a:ln>
                  <a:noFill/>
                </a:ln>
                <a:solidFill>
                  <a:schemeClr val="accent3"/>
                </a:solidFill>
                <a:effectLst/>
                <a:uLnTx/>
                <a:uFillTx/>
                <a:latin typeface="+mn-lt"/>
                <a:ea typeface="+mn-ea"/>
                <a:cs typeface="+mn-cs"/>
              </a:rPr>
              <a:t>03</a:t>
            </a:r>
          </a:p>
        </p:txBody>
      </p:sp>
      <p:cxnSp>
        <p:nvCxnSpPr>
          <p:cNvPr id="30" name="Straight Connector 76"/>
          <p:cNvCxnSpPr/>
          <p:nvPr/>
        </p:nvCxnSpPr>
        <p:spPr>
          <a:xfrm>
            <a:off x="8017298" y="2379657"/>
            <a:ext cx="112670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5699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accel="50000" decel="5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8" presetClass="entr" presetSubtype="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trips(downLeft)">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0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2" accel="50000" decel="5000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1+#ppt_w/2"/>
                                          </p:val>
                                        </p:tav>
                                        <p:tav tm="100000">
                                          <p:val>
                                            <p:strVal val="#ppt_x"/>
                                          </p:val>
                                        </p:tav>
                                      </p:tavLst>
                                    </p:anim>
                                    <p:anim calcmode="lin" valueType="num">
                                      <p:cBhvr additive="base">
                                        <p:cTn id="34" dur="500" fill="hold"/>
                                        <p:tgtEl>
                                          <p:spTgt spid="20"/>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18" presetClass="entr" presetSubtype="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strips(downRight)">
                                      <p:cBhvr>
                                        <p:cTn id="38" dur="500"/>
                                        <p:tgtEl>
                                          <p:spTgt spid="7"/>
                                        </p:tgtEl>
                                      </p:cBhvr>
                                    </p:animEffect>
                                  </p:childTnLst>
                                </p:cTn>
                              </p:par>
                            </p:childTnLst>
                          </p:cTn>
                        </p:par>
                        <p:par>
                          <p:cTn id="39" fill="hold">
                            <p:stCondLst>
                              <p:cond delay="3500"/>
                            </p:stCondLst>
                            <p:childTnLst>
                              <p:par>
                                <p:cTn id="40" presetID="18" presetClass="entr" presetSubtype="12"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trips(downLeft)">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4000"/>
                            </p:stCondLst>
                            <p:childTnLst>
                              <p:par>
                                <p:cTn id="47" presetID="18" presetClass="entr" presetSubtype="6"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strips(downRight)">
                                      <p:cBhvr>
                                        <p:cTn id="49" dur="500"/>
                                        <p:tgtEl>
                                          <p:spTgt spid="19"/>
                                        </p:tgtEl>
                                      </p:cBhvr>
                                    </p:animEffect>
                                  </p:childTnLst>
                                </p:cTn>
                              </p:par>
                            </p:childTnLst>
                          </p:cTn>
                        </p:par>
                        <p:par>
                          <p:cTn id="50" fill="hold">
                            <p:stCondLst>
                              <p:cond delay="4500"/>
                            </p:stCondLst>
                            <p:childTnLst>
                              <p:par>
                                <p:cTn id="51" presetID="2" presetClass="entr" presetSubtype="4" accel="50000" decel="5000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2" accel="50000" decel="50000"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1+#ppt_w/2"/>
                                          </p:val>
                                        </p:tav>
                                        <p:tav tm="100000">
                                          <p:val>
                                            <p:strVal val="#ppt_x"/>
                                          </p:val>
                                        </p:tav>
                                      </p:tavLst>
                                    </p:anim>
                                    <p:anim calcmode="lin" valueType="num">
                                      <p:cBhvr additive="base">
                                        <p:cTn id="59" dur="500" fill="hold"/>
                                        <p:tgtEl>
                                          <p:spTgt spid="25"/>
                                        </p:tgtEl>
                                        <p:attrNameLst>
                                          <p:attrName>ppt_y</p:attrName>
                                        </p:attrNameLst>
                                      </p:cBhvr>
                                      <p:tavLst>
                                        <p:tav tm="0">
                                          <p:val>
                                            <p:strVal val="#ppt_y"/>
                                          </p:val>
                                        </p:tav>
                                        <p:tav tm="100000">
                                          <p:val>
                                            <p:strVal val="#ppt_y"/>
                                          </p:val>
                                        </p:tav>
                                      </p:tavLst>
                                    </p:anim>
                                  </p:childTnLst>
                                </p:cTn>
                              </p:par>
                            </p:childTnLst>
                          </p:cTn>
                        </p:par>
                        <p:par>
                          <p:cTn id="60" fill="hold">
                            <p:stCondLst>
                              <p:cond delay="5500"/>
                            </p:stCondLst>
                            <p:childTnLst>
                              <p:par>
                                <p:cTn id="61" presetID="18" presetClass="entr" presetSubtype="6"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strips(downRight)">
                                      <p:cBhvr>
                                        <p:cTn id="63" dur="500"/>
                                        <p:tgtEl>
                                          <p:spTgt spid="10"/>
                                        </p:tgtEl>
                                      </p:cBhvr>
                                    </p:animEffect>
                                  </p:childTnLst>
                                </p:cTn>
                              </p:par>
                            </p:childTnLst>
                          </p:cTn>
                        </p:par>
                        <p:par>
                          <p:cTn id="64" fill="hold">
                            <p:stCondLst>
                              <p:cond delay="6000"/>
                            </p:stCondLst>
                            <p:childTnLst>
                              <p:par>
                                <p:cTn id="65" presetID="18" presetClass="entr" presetSubtype="12"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strips(downLeft)">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8" presetClass="entr" presetSubtype="6"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Right)">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P spid="24"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javame</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1297977"/>
            <a:ext cx="2201955" cy="3723436"/>
          </a:xfrm>
          <a:prstGeom prst="rect">
            <a:avLst/>
          </a:prstGeom>
        </p:spPr>
      </p:pic>
    </p:spTree>
    <p:extLst>
      <p:ext uri="{BB962C8B-B14F-4D97-AF65-F5344CB8AC3E}">
        <p14:creationId xmlns:p14="http://schemas.microsoft.com/office/powerpoint/2010/main" val="351754872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125727"/>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javame</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722" y="1160017"/>
            <a:ext cx="2306003" cy="3817027"/>
          </a:xfrm>
          <a:prstGeom prst="rect">
            <a:avLst/>
          </a:prstGeom>
        </p:spPr>
      </p:pic>
    </p:spTree>
    <p:extLst>
      <p:ext uri="{BB962C8B-B14F-4D97-AF65-F5344CB8AC3E}">
        <p14:creationId xmlns:p14="http://schemas.microsoft.com/office/powerpoint/2010/main" val="371621378"/>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03648" y="411510"/>
            <a:ext cx="5638800" cy="353524"/>
          </a:xfrm>
        </p:spPr>
        <p:txBody>
          <a:bodyPr/>
          <a:lstStyle/>
          <a:p>
            <a:r>
              <a:rPr lang="en-US" sz="2800" dirty="0" smtClean="0">
                <a:latin typeface="Century Gothic" pitchFamily="34" charset="0"/>
              </a:rPr>
              <a:t>Conception &amp; </a:t>
            </a:r>
            <a:r>
              <a:rPr lang="en-US" sz="2800" dirty="0" err="1" smtClean="0">
                <a:latin typeface="Century Gothic" pitchFamily="34" charset="0"/>
              </a:rPr>
              <a:t>Réalisation</a:t>
            </a:r>
            <a:endParaRPr lang="en-US" sz="2800" dirty="0">
              <a:latin typeface="Century Gothic" pitchFamily="34" charset="0"/>
            </a:endParaRPr>
          </a:p>
        </p:txBody>
      </p:sp>
      <p:sp>
        <p:nvSpPr>
          <p:cNvPr id="7" name="Text Placeholder 2"/>
          <p:cNvSpPr>
            <a:spLocks noGrp="1"/>
          </p:cNvSpPr>
          <p:nvPr>
            <p:ph type="body" sz="half" idx="2"/>
          </p:nvPr>
        </p:nvSpPr>
        <p:spPr>
          <a:xfrm>
            <a:off x="-828600" y="1219318"/>
            <a:ext cx="4114800" cy="200746"/>
          </a:xfrm>
        </p:spPr>
        <p:txBody>
          <a:bodyPr/>
          <a:lstStyle/>
          <a:p>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Partie</a:t>
            </a:r>
            <a:r>
              <a:rPr lang="en-US" dirty="0" smtClean="0">
                <a:solidFill>
                  <a:sysClr val="windowText" lastClr="000000"/>
                </a:solidFill>
                <a:latin typeface="Century Gothic" pitchFamily="34" charset="0"/>
              </a:rPr>
              <a:t> </a:t>
            </a:r>
            <a:r>
              <a:rPr lang="en-US" dirty="0" err="1" smtClean="0">
                <a:solidFill>
                  <a:sysClr val="windowText" lastClr="000000"/>
                </a:solidFill>
                <a:latin typeface="Century Gothic" pitchFamily="34" charset="0"/>
              </a:rPr>
              <a:t>javame</a:t>
            </a:r>
            <a:endParaRPr lang="en-US" dirty="0">
              <a:solidFill>
                <a:sysClr val="windowText" lastClr="000000"/>
              </a:solidFill>
              <a:latin typeface="Century Gothic" pitchFamily="34" charset="0"/>
            </a:endParaRPr>
          </a:p>
        </p:txBody>
      </p:sp>
      <p:sp>
        <p:nvSpPr>
          <p:cNvPr id="9" name="Text Placeholder 2"/>
          <p:cNvSpPr txBox="1">
            <a:spLocks/>
          </p:cNvSpPr>
          <p:nvPr/>
        </p:nvSpPr>
        <p:spPr>
          <a:xfrm>
            <a:off x="2316324" y="790633"/>
            <a:ext cx="4114800" cy="200746"/>
          </a:xfrm>
          <a:prstGeom prst="rect">
            <a:avLst/>
          </a:prstGeom>
        </p:spPr>
        <p:txBody>
          <a:bodyPr vert="horz" wrap="square" lIns="0" tIns="0" rIns="0" bIns="0" rtlCol="0" anchor="ctr">
            <a:noAutofit/>
          </a:bodyPr>
          <a:lstStyle>
            <a:lvl1pPr marL="0" indent="0" algn="ctr" defTabSz="914400" rtl="0" eaLnBrk="1" latinLnBrk="0" hangingPunct="1">
              <a:spcBef>
                <a:spcPct val="20000"/>
              </a:spcBef>
              <a:buFont typeface="Arial" pitchFamily="34" charset="0"/>
              <a:buNone/>
              <a:defRPr sz="1200" b="1" i="0" kern="1200" baseline="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800" dirty="0" err="1" smtClean="0">
                <a:solidFill>
                  <a:schemeClr val="accent3"/>
                </a:solidFill>
                <a:latin typeface="Century Gothic" pitchFamily="34" charset="0"/>
              </a:rPr>
              <a:t>Scénario</a:t>
            </a:r>
            <a:r>
              <a:rPr lang="en-US" sz="1800" dirty="0" smtClean="0">
                <a:solidFill>
                  <a:schemeClr val="accent3"/>
                </a:solidFill>
                <a:latin typeface="Century Gothic" pitchFamily="34" charset="0"/>
              </a:rPr>
              <a:t> et </a:t>
            </a:r>
            <a:r>
              <a:rPr lang="en-US" sz="1800" dirty="0" err="1" smtClean="0">
                <a:solidFill>
                  <a:schemeClr val="accent3"/>
                </a:solidFill>
                <a:latin typeface="Century Gothic" pitchFamily="34" charset="0"/>
              </a:rPr>
              <a:t>démonstration</a:t>
            </a:r>
            <a:endParaRPr lang="en-US" sz="1800" dirty="0">
              <a:solidFill>
                <a:schemeClr val="accent3"/>
              </a:solidFill>
              <a:latin typeface="Century Gothic"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963" y="1244460"/>
            <a:ext cx="2445522" cy="3723436"/>
          </a:xfrm>
          <a:prstGeom prst="rect">
            <a:avLst/>
          </a:prstGeom>
        </p:spPr>
      </p:pic>
    </p:spTree>
    <p:extLst>
      <p:ext uri="{BB962C8B-B14F-4D97-AF65-F5344CB8AC3E}">
        <p14:creationId xmlns:p14="http://schemas.microsoft.com/office/powerpoint/2010/main" val="3749352127"/>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9144000" cy="514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0" y="2570616"/>
            <a:ext cx="9144000" cy="1081254"/>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marL="285750" lvl="0" indent="-285750">
              <a:spcBef>
                <a:spcPct val="20000"/>
              </a:spcBef>
              <a:buFont typeface="Arial" panose="020B0604020202020204" pitchFamily="34" charset="0"/>
              <a:buChar char="•"/>
              <a:defRPr/>
            </a:pPr>
            <a:r>
              <a:rPr lang="en-US" sz="5400" dirty="0" err="1" smtClean="0">
                <a:solidFill>
                  <a:schemeClr val="bg1"/>
                </a:solidFill>
                <a:latin typeface="Century Gothic" pitchFamily="34" charset="0"/>
              </a:rPr>
              <a:t>Gestion</a:t>
            </a:r>
            <a:r>
              <a:rPr lang="en-US" sz="5400" dirty="0" smtClean="0">
                <a:solidFill>
                  <a:schemeClr val="bg1"/>
                </a:solidFill>
                <a:latin typeface="Century Gothic" pitchFamily="34" charset="0"/>
              </a:rPr>
              <a:t> de </a:t>
            </a:r>
            <a:r>
              <a:rPr lang="en-US" sz="5400" dirty="0" err="1" smtClean="0">
                <a:solidFill>
                  <a:schemeClr val="bg1"/>
                </a:solidFill>
                <a:latin typeface="Century Gothic" pitchFamily="34" charset="0"/>
              </a:rPr>
              <a:t>projet</a:t>
            </a:r>
            <a:endParaRPr lang="en-US" sz="5400" dirty="0">
              <a:solidFill>
                <a:schemeClr val="bg1"/>
              </a:solidFill>
              <a:latin typeface="Century Gothic" pitchFamily="34" charset="0"/>
            </a:endParaRPr>
          </a:p>
          <a:p>
            <a:pPr>
              <a:lnSpc>
                <a:spcPct val="90000"/>
              </a:lnSpc>
            </a:pPr>
            <a:r>
              <a:rPr lang="en-US" sz="4000" dirty="0">
                <a:solidFill>
                  <a:schemeClr val="bg1"/>
                </a:solidFill>
                <a:latin typeface="Open Sans Light"/>
                <a:cs typeface="Open Sans Light"/>
              </a:rPr>
              <a:t> </a:t>
            </a:r>
          </a:p>
        </p:txBody>
      </p:sp>
      <p:sp>
        <p:nvSpPr>
          <p:cNvPr id="13" name="Rectangle 12"/>
          <p:cNvSpPr/>
          <p:nvPr/>
        </p:nvSpPr>
        <p:spPr>
          <a:xfrm>
            <a:off x="4280104" y="3515855"/>
            <a:ext cx="583793" cy="64007"/>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2" name="Image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95936" y="1568379"/>
            <a:ext cx="956714" cy="956714"/>
          </a:xfrm>
          <a:prstGeom prst="rect">
            <a:avLst/>
          </a:prstGeom>
        </p:spPr>
      </p:pic>
    </p:spTree>
    <p:extLst>
      <p:ext uri="{BB962C8B-B14F-4D97-AF65-F5344CB8AC3E}">
        <p14:creationId xmlns:p14="http://schemas.microsoft.com/office/powerpoint/2010/main" val="33884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err="1" smtClean="0">
                <a:latin typeface="Century Gothic" pitchFamily="34" charset="0"/>
              </a:rPr>
              <a:t>Gestion</a:t>
            </a:r>
            <a:r>
              <a:rPr lang="en-US" sz="2800" dirty="0" smtClean="0">
                <a:latin typeface="Century Gothic" pitchFamily="34" charset="0"/>
              </a:rPr>
              <a:t> de </a:t>
            </a:r>
            <a:r>
              <a:rPr lang="en-US" sz="2800" dirty="0" err="1" smtClean="0">
                <a:latin typeface="Century Gothic" pitchFamily="34" charset="0"/>
              </a:rPr>
              <a:t>projet</a:t>
            </a:r>
            <a:r>
              <a:rPr lang="en-US" sz="2800" dirty="0" smtClean="0">
                <a:latin typeface="Century Gothic" pitchFamily="34" charset="0"/>
              </a:rPr>
              <a:t> </a:t>
            </a:r>
            <a:endParaRPr lang="en-US" sz="2800" dirty="0">
              <a:latin typeface="Century Gothic" pitchFamily="34" charset="0"/>
            </a:endParaRPr>
          </a:p>
        </p:txBody>
      </p:sp>
      <p:sp>
        <p:nvSpPr>
          <p:cNvPr id="7" name="Text Placeholder 2"/>
          <p:cNvSpPr>
            <a:spLocks noGrp="1"/>
          </p:cNvSpPr>
          <p:nvPr>
            <p:ph type="body" sz="half" idx="2"/>
          </p:nvPr>
        </p:nvSpPr>
        <p:spPr>
          <a:xfrm>
            <a:off x="2195736" y="756586"/>
            <a:ext cx="4114800" cy="200746"/>
          </a:xfrm>
        </p:spPr>
        <p:txBody>
          <a:bodyPr/>
          <a:lstStyle/>
          <a:p>
            <a:r>
              <a:rPr lang="en-US" sz="1800" dirty="0" smtClean="0">
                <a:solidFill>
                  <a:schemeClr val="accent3"/>
                </a:solidFill>
                <a:latin typeface="Century Gothic" pitchFamily="34" charset="0"/>
              </a:rPr>
              <a:t> Application de Scrum : les roles</a:t>
            </a:r>
            <a:endParaRPr lang="en-US" sz="1800" dirty="0">
              <a:solidFill>
                <a:schemeClr val="accent3"/>
              </a:solidFill>
              <a:latin typeface="Century Gothic" pitchFamily="34" charset="0"/>
            </a:endParaRPr>
          </a:p>
        </p:txBody>
      </p:sp>
      <p:pic>
        <p:nvPicPr>
          <p:cNvPr id="8"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212" y="1497078"/>
            <a:ext cx="2179575" cy="2425656"/>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377" y="1467928"/>
            <a:ext cx="2167947" cy="2425656"/>
          </a:xfrm>
          <a:prstGeom prst="rect">
            <a:avLst/>
          </a:prstGeom>
        </p:spPr>
      </p:pic>
      <p:pic>
        <p:nvPicPr>
          <p:cNvPr id="11"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74" y="1306866"/>
            <a:ext cx="2421234" cy="2451704"/>
          </a:xfrm>
          <a:prstGeom prst="rect">
            <a:avLst/>
          </a:prstGeom>
        </p:spPr>
      </p:pic>
      <p:sp>
        <p:nvSpPr>
          <p:cNvPr id="12" name="ZoneTexte 10"/>
          <p:cNvSpPr txBox="1"/>
          <p:nvPr/>
        </p:nvSpPr>
        <p:spPr>
          <a:xfrm>
            <a:off x="971600" y="3708918"/>
            <a:ext cx="1542514" cy="369332"/>
          </a:xfrm>
          <a:prstGeom prst="rect">
            <a:avLst/>
          </a:prstGeom>
          <a:noFill/>
        </p:spPr>
        <p:txBody>
          <a:bodyPr wrap="square" rtlCol="0">
            <a:spAutoFit/>
          </a:bodyPr>
          <a:lstStyle/>
          <a:p>
            <a:r>
              <a:rPr lang="fr-FR" b="1" dirty="0" err="1" smtClean="0"/>
              <a:t>Scrum</a:t>
            </a:r>
            <a:r>
              <a:rPr lang="fr-FR" b="1" dirty="0" smtClean="0"/>
              <a:t> </a:t>
            </a:r>
            <a:r>
              <a:rPr lang="fr-FR" b="1" dirty="0" smtClean="0"/>
              <a:t>Master</a:t>
            </a:r>
            <a:endParaRPr lang="fr-FR" b="1" dirty="0"/>
          </a:p>
        </p:txBody>
      </p:sp>
      <p:sp>
        <p:nvSpPr>
          <p:cNvPr id="2" name="ZoneTexte 1"/>
          <p:cNvSpPr txBox="1"/>
          <p:nvPr/>
        </p:nvSpPr>
        <p:spPr>
          <a:xfrm>
            <a:off x="971600" y="4078250"/>
            <a:ext cx="1400127" cy="369332"/>
          </a:xfrm>
          <a:prstGeom prst="rect">
            <a:avLst/>
          </a:prstGeom>
          <a:noFill/>
        </p:spPr>
        <p:txBody>
          <a:bodyPr wrap="none" rtlCol="0">
            <a:spAutoFit/>
          </a:bodyPr>
          <a:lstStyle/>
          <a:p>
            <a:r>
              <a:rPr lang="fr-FR" dirty="0" err="1" smtClean="0">
                <a:latin typeface="Times New Roman" panose="02020603050405020304" pitchFamily="18" charset="0"/>
                <a:cs typeface="Times New Roman" panose="02020603050405020304" pitchFamily="18" charset="0"/>
              </a:rPr>
              <a:t>Wissal</a:t>
            </a:r>
            <a:r>
              <a:rPr lang="fr-FR" dirty="0" smtClean="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khalfi</a:t>
            </a:r>
            <a:endParaRPr lang="fr-FR" dirty="0">
              <a:latin typeface="Times New Roman" panose="02020603050405020304" pitchFamily="18" charset="0"/>
              <a:cs typeface="Times New Roman" panose="02020603050405020304" pitchFamily="18" charset="0"/>
            </a:endParaRPr>
          </a:p>
        </p:txBody>
      </p:sp>
      <p:sp>
        <p:nvSpPr>
          <p:cNvPr id="3" name="ZoneTexte 2"/>
          <p:cNvSpPr txBox="1"/>
          <p:nvPr/>
        </p:nvSpPr>
        <p:spPr>
          <a:xfrm>
            <a:off x="3787166" y="3820061"/>
            <a:ext cx="1521379" cy="1323439"/>
          </a:xfrm>
          <a:prstGeom prst="rect">
            <a:avLst/>
          </a:prstGeom>
          <a:noFill/>
        </p:spPr>
        <p:txBody>
          <a:bodyPr wrap="none" rtlCol="0">
            <a:spAutoFit/>
          </a:bodyPr>
          <a:lstStyle/>
          <a:p>
            <a:r>
              <a:rPr lang="fr-FR" sz="1600" dirty="0" err="1" smtClean="0"/>
              <a:t>Nihel</a:t>
            </a:r>
            <a:r>
              <a:rPr lang="fr-FR" sz="1600" dirty="0" smtClean="0"/>
              <a:t> </a:t>
            </a:r>
            <a:r>
              <a:rPr lang="fr-FR" sz="1600" dirty="0" err="1" smtClean="0"/>
              <a:t>boumaiza</a:t>
            </a:r>
            <a:r>
              <a:rPr lang="fr-FR" sz="1600" dirty="0" smtClean="0"/>
              <a:t> </a:t>
            </a:r>
          </a:p>
          <a:p>
            <a:r>
              <a:rPr lang="fr-FR" sz="1600" dirty="0" smtClean="0"/>
              <a:t>Asma </a:t>
            </a:r>
            <a:r>
              <a:rPr lang="fr-FR" sz="1600" dirty="0" err="1" smtClean="0"/>
              <a:t>Garali</a:t>
            </a:r>
            <a:endParaRPr lang="fr-FR" sz="1600" dirty="0" smtClean="0"/>
          </a:p>
          <a:p>
            <a:r>
              <a:rPr lang="fr-FR" sz="1600" dirty="0" smtClean="0"/>
              <a:t>Aya ben </a:t>
            </a:r>
            <a:r>
              <a:rPr lang="fr-FR" sz="1600" dirty="0" err="1" smtClean="0"/>
              <a:t>Ltaifa</a:t>
            </a:r>
            <a:endParaRPr lang="fr-FR" sz="1600" dirty="0" smtClean="0"/>
          </a:p>
          <a:p>
            <a:r>
              <a:rPr lang="fr-FR" sz="1600" dirty="0" err="1" smtClean="0"/>
              <a:t>Khalfi</a:t>
            </a:r>
            <a:r>
              <a:rPr lang="fr-FR" sz="1600" dirty="0" smtClean="0"/>
              <a:t> </a:t>
            </a:r>
            <a:r>
              <a:rPr lang="fr-FR" sz="1600" dirty="0" err="1" smtClean="0"/>
              <a:t>Wissal</a:t>
            </a:r>
            <a:endParaRPr lang="fr-FR" sz="1600" dirty="0" smtClean="0"/>
          </a:p>
          <a:p>
            <a:r>
              <a:rPr lang="fr-FR" sz="1600" dirty="0" err="1" smtClean="0"/>
              <a:t>Mouadh</a:t>
            </a:r>
            <a:r>
              <a:rPr lang="fr-FR" sz="1600" dirty="0" smtClean="0"/>
              <a:t> </a:t>
            </a:r>
            <a:r>
              <a:rPr lang="fr-FR" sz="1600" dirty="0" err="1" smtClean="0"/>
              <a:t>riahi</a:t>
            </a:r>
            <a:endParaRPr lang="fr-FR" sz="1600" dirty="0"/>
          </a:p>
        </p:txBody>
      </p:sp>
    </p:spTree>
    <p:extLst>
      <p:ext uri="{BB962C8B-B14F-4D97-AF65-F5344CB8AC3E}">
        <p14:creationId xmlns:p14="http://schemas.microsoft.com/office/powerpoint/2010/main" val="189684144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err="1" smtClean="0">
                <a:latin typeface="Century Gothic" pitchFamily="34" charset="0"/>
              </a:rPr>
              <a:t>Gestion</a:t>
            </a:r>
            <a:r>
              <a:rPr lang="en-US" sz="2800" dirty="0" smtClean="0">
                <a:latin typeface="Century Gothic" pitchFamily="34" charset="0"/>
              </a:rPr>
              <a:t> de </a:t>
            </a:r>
            <a:r>
              <a:rPr lang="en-US" sz="2800" dirty="0" err="1" smtClean="0">
                <a:latin typeface="Century Gothic" pitchFamily="34" charset="0"/>
              </a:rPr>
              <a:t>projet</a:t>
            </a:r>
            <a:r>
              <a:rPr lang="en-US" sz="2800" dirty="0" smtClean="0">
                <a:latin typeface="Century Gothic" pitchFamily="34" charset="0"/>
              </a:rPr>
              <a:t> </a:t>
            </a:r>
            <a:endParaRPr lang="en-US" sz="2800" dirty="0">
              <a:latin typeface="Century Gothic" pitchFamily="34" charset="0"/>
            </a:endParaRPr>
          </a:p>
        </p:txBody>
      </p:sp>
      <p:sp>
        <p:nvSpPr>
          <p:cNvPr id="7" name="Text Placeholder 2"/>
          <p:cNvSpPr>
            <a:spLocks noGrp="1"/>
          </p:cNvSpPr>
          <p:nvPr>
            <p:ph type="body" sz="half" idx="2"/>
          </p:nvPr>
        </p:nvSpPr>
        <p:spPr>
          <a:xfrm>
            <a:off x="2316324" y="808565"/>
            <a:ext cx="4114800" cy="200746"/>
          </a:xfrm>
        </p:spPr>
        <p:txBody>
          <a:bodyPr/>
          <a:lstStyle/>
          <a:p>
            <a:r>
              <a:rPr lang="en-US" sz="1800" dirty="0" smtClean="0">
                <a:solidFill>
                  <a:schemeClr val="accent3"/>
                </a:solidFill>
                <a:latin typeface="Century Gothic" pitchFamily="34" charset="0"/>
              </a:rPr>
              <a:t> Application de Scrum : </a:t>
            </a:r>
            <a:r>
              <a:rPr lang="en-US" sz="1800" dirty="0">
                <a:solidFill>
                  <a:schemeClr val="accent3"/>
                </a:solidFill>
                <a:latin typeface="Century Gothic" pitchFamily="34" charset="0"/>
              </a:rPr>
              <a:t>les Artefacts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451375"/>
            <a:ext cx="2520280" cy="28803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1" y="1451108"/>
            <a:ext cx="2736304" cy="2880320"/>
          </a:xfrm>
          <a:prstGeom prst="rect">
            <a:avLst/>
          </a:prstGeom>
        </p:spPr>
      </p:pic>
      <p:sp>
        <p:nvSpPr>
          <p:cNvPr id="14" name="ZoneTexte 10"/>
          <p:cNvSpPr txBox="1"/>
          <p:nvPr/>
        </p:nvSpPr>
        <p:spPr>
          <a:xfrm>
            <a:off x="796113" y="4457942"/>
            <a:ext cx="1719125" cy="369332"/>
          </a:xfrm>
          <a:prstGeom prst="rect">
            <a:avLst/>
          </a:prstGeom>
          <a:noFill/>
        </p:spPr>
        <p:txBody>
          <a:bodyPr wrap="none" rtlCol="0">
            <a:spAutoFit/>
          </a:bodyPr>
          <a:lstStyle/>
          <a:p>
            <a:r>
              <a:rPr lang="fr-FR" b="1" dirty="0" smtClean="0"/>
              <a:t>Product </a:t>
            </a:r>
            <a:r>
              <a:rPr lang="fr-FR" b="1" dirty="0" err="1" smtClean="0"/>
              <a:t>backlog</a:t>
            </a:r>
            <a:endParaRPr lang="fr-FR" b="1" dirty="0"/>
          </a:p>
        </p:txBody>
      </p:sp>
      <p:sp>
        <p:nvSpPr>
          <p:cNvPr id="15" name="ZoneTexte 10"/>
          <p:cNvSpPr txBox="1"/>
          <p:nvPr/>
        </p:nvSpPr>
        <p:spPr>
          <a:xfrm>
            <a:off x="4017074" y="4416152"/>
            <a:ext cx="1541897" cy="369332"/>
          </a:xfrm>
          <a:prstGeom prst="rect">
            <a:avLst/>
          </a:prstGeom>
          <a:noFill/>
        </p:spPr>
        <p:txBody>
          <a:bodyPr wrap="none" rtlCol="0">
            <a:spAutoFit/>
          </a:bodyPr>
          <a:lstStyle/>
          <a:p>
            <a:r>
              <a:rPr lang="fr-FR" b="1" dirty="0" smtClean="0"/>
              <a:t>Sprint </a:t>
            </a:r>
            <a:r>
              <a:rPr lang="fr-FR" b="1" dirty="0" err="1" smtClean="0"/>
              <a:t>backlog</a:t>
            </a:r>
            <a:endParaRPr lang="fr-FR"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199" y="1476110"/>
            <a:ext cx="2667236" cy="2832944"/>
          </a:xfrm>
          <a:prstGeom prst="rect">
            <a:avLst/>
          </a:prstGeom>
        </p:spPr>
      </p:pic>
      <p:sp>
        <p:nvSpPr>
          <p:cNvPr id="17" name="ZoneTexte 10"/>
          <p:cNvSpPr txBox="1"/>
          <p:nvPr/>
        </p:nvSpPr>
        <p:spPr>
          <a:xfrm>
            <a:off x="6956243" y="4331428"/>
            <a:ext cx="2083192" cy="369332"/>
          </a:xfrm>
          <a:prstGeom prst="rect">
            <a:avLst/>
          </a:prstGeom>
          <a:noFill/>
        </p:spPr>
        <p:txBody>
          <a:bodyPr wrap="square" rtlCol="0">
            <a:spAutoFit/>
          </a:bodyPr>
          <a:lstStyle/>
          <a:p>
            <a:r>
              <a:rPr lang="fr-FR" b="1" dirty="0" err="1" smtClean="0"/>
              <a:t>BurnDown</a:t>
            </a:r>
            <a:r>
              <a:rPr lang="fr-FR" b="1" dirty="0" smtClean="0"/>
              <a:t> chart</a:t>
            </a:r>
            <a:endParaRPr lang="fr-FR" b="1" dirty="0"/>
          </a:p>
        </p:txBody>
      </p:sp>
    </p:spTree>
    <p:extLst>
      <p:ext uri="{BB962C8B-B14F-4D97-AF65-F5344CB8AC3E}">
        <p14:creationId xmlns:p14="http://schemas.microsoft.com/office/powerpoint/2010/main" val="1428485266"/>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14" presetClass="entr" presetSubtype="10" fill="hold" nodeType="with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23" dur="500"/>
                                        <p:tgtEl>
                                          <p:spTgt spid="15">
                                            <p:txEl>
                                              <p:pRg st="0" end="0"/>
                                            </p:txEl>
                                          </p:spTgt>
                                        </p:tgtEl>
                                      </p:cBhvr>
                                    </p:animEffect>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14" presetClass="entr" presetSubtype="10" fill="hold"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3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err="1" smtClean="0">
                <a:latin typeface="Century Gothic" pitchFamily="34" charset="0"/>
              </a:rPr>
              <a:t>Gestion</a:t>
            </a:r>
            <a:r>
              <a:rPr lang="en-US" sz="2800" dirty="0" smtClean="0">
                <a:latin typeface="Century Gothic" pitchFamily="34" charset="0"/>
              </a:rPr>
              <a:t> de </a:t>
            </a:r>
            <a:r>
              <a:rPr lang="en-US" sz="2800" dirty="0" err="1" smtClean="0">
                <a:latin typeface="Century Gothic" pitchFamily="34" charset="0"/>
              </a:rPr>
              <a:t>projet</a:t>
            </a:r>
            <a:r>
              <a:rPr lang="en-US" sz="2800" dirty="0" smtClean="0">
                <a:latin typeface="Century Gothic" pitchFamily="34" charset="0"/>
              </a:rPr>
              <a:t> </a:t>
            </a:r>
            <a:endParaRPr lang="en-US" sz="2800" dirty="0">
              <a:latin typeface="Century Gothic" pitchFamily="34" charset="0"/>
            </a:endParaRPr>
          </a:p>
        </p:txBody>
      </p:sp>
      <p:sp>
        <p:nvSpPr>
          <p:cNvPr id="7" name="Text Placeholder 2"/>
          <p:cNvSpPr>
            <a:spLocks noGrp="1"/>
          </p:cNvSpPr>
          <p:nvPr>
            <p:ph type="body" sz="half" idx="2"/>
          </p:nvPr>
        </p:nvSpPr>
        <p:spPr>
          <a:xfrm>
            <a:off x="1691680" y="843558"/>
            <a:ext cx="5040560" cy="142804"/>
          </a:xfrm>
        </p:spPr>
        <p:txBody>
          <a:bodyPr/>
          <a:lstStyle/>
          <a:p>
            <a:r>
              <a:rPr lang="en-US" sz="1800" dirty="0" smtClean="0">
                <a:solidFill>
                  <a:schemeClr val="accent3"/>
                </a:solidFill>
                <a:latin typeface="Century Gothic" pitchFamily="34" charset="0"/>
              </a:rPr>
              <a:t> Application de Scrum : </a:t>
            </a:r>
            <a:r>
              <a:rPr lang="en-US" sz="1800" dirty="0" smtClean="0">
                <a:solidFill>
                  <a:schemeClr val="accent3"/>
                </a:solidFill>
                <a:latin typeface="Century Gothic" pitchFamily="34" charset="0"/>
              </a:rPr>
              <a:t>le tableau blanc</a:t>
            </a:r>
            <a:endParaRPr lang="en-US" sz="1800" dirty="0">
              <a:solidFill>
                <a:schemeClr val="accent3"/>
              </a:solidFill>
              <a:latin typeface="Century Gothic"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347614"/>
            <a:ext cx="7092280" cy="3320197"/>
          </a:xfrm>
          <a:prstGeom prst="rect">
            <a:avLst/>
          </a:prstGeom>
        </p:spPr>
      </p:pic>
    </p:spTree>
    <p:extLst>
      <p:ext uri="{BB962C8B-B14F-4D97-AF65-F5344CB8AC3E}">
        <p14:creationId xmlns:p14="http://schemas.microsoft.com/office/powerpoint/2010/main" val="3222051665"/>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err="1" smtClean="0">
                <a:latin typeface="Century Gothic" pitchFamily="34" charset="0"/>
              </a:rPr>
              <a:t>Gestion</a:t>
            </a:r>
            <a:r>
              <a:rPr lang="en-US" sz="2800" dirty="0" smtClean="0">
                <a:latin typeface="Century Gothic" pitchFamily="34" charset="0"/>
              </a:rPr>
              <a:t> de </a:t>
            </a:r>
            <a:r>
              <a:rPr lang="en-US" sz="2800" dirty="0" err="1" smtClean="0">
                <a:latin typeface="Century Gothic" pitchFamily="34" charset="0"/>
              </a:rPr>
              <a:t>projet</a:t>
            </a:r>
            <a:r>
              <a:rPr lang="en-US" sz="2800" dirty="0" smtClean="0">
                <a:latin typeface="Century Gothic" pitchFamily="34" charset="0"/>
              </a:rPr>
              <a:t> </a:t>
            </a:r>
            <a:endParaRPr lang="en-US" sz="2800" dirty="0">
              <a:latin typeface="Century Gothic" pitchFamily="34" charset="0"/>
            </a:endParaRPr>
          </a:p>
        </p:txBody>
      </p:sp>
      <p:sp>
        <p:nvSpPr>
          <p:cNvPr id="7" name="Text Placeholder 2"/>
          <p:cNvSpPr>
            <a:spLocks noGrp="1"/>
          </p:cNvSpPr>
          <p:nvPr>
            <p:ph type="body" sz="half" idx="2"/>
          </p:nvPr>
        </p:nvSpPr>
        <p:spPr>
          <a:xfrm>
            <a:off x="2280335" y="812102"/>
            <a:ext cx="4114800" cy="200746"/>
          </a:xfrm>
        </p:spPr>
        <p:txBody>
          <a:bodyPr/>
          <a:lstStyle/>
          <a:p>
            <a:r>
              <a:rPr lang="en-US" sz="1400" dirty="0" smtClean="0">
                <a:solidFill>
                  <a:schemeClr val="accent3"/>
                </a:solidFill>
                <a:latin typeface="Century Gothic" pitchFamily="34" charset="0"/>
              </a:rPr>
              <a:t> Application de Scrum : </a:t>
            </a:r>
            <a:r>
              <a:rPr lang="en-US" sz="1400" dirty="0">
                <a:solidFill>
                  <a:schemeClr val="accent3"/>
                </a:solidFill>
                <a:latin typeface="Century Gothic" pitchFamily="34" charset="0"/>
              </a:rPr>
              <a:t>les </a:t>
            </a:r>
            <a:r>
              <a:rPr lang="en-US" sz="1400" dirty="0" err="1" smtClean="0">
                <a:solidFill>
                  <a:schemeClr val="accent3"/>
                </a:solidFill>
                <a:latin typeface="Century Gothic" pitchFamily="34" charset="0"/>
              </a:rPr>
              <a:t>réunions</a:t>
            </a:r>
            <a:endParaRPr lang="en-US" sz="1400" dirty="0">
              <a:solidFill>
                <a:schemeClr val="accent3"/>
              </a:solidFill>
              <a:latin typeface="Century Gothic" pitchFamily="34" charset="0"/>
            </a:endParaRPr>
          </a:p>
        </p:txBody>
      </p:sp>
      <p:pic>
        <p:nvPicPr>
          <p:cNvPr id="10"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768" y="1275606"/>
            <a:ext cx="4284476" cy="3385265"/>
          </a:xfrm>
          <a:prstGeom prst="ellipse">
            <a:avLst/>
          </a:prstGeom>
          <a:ln>
            <a:noFill/>
          </a:ln>
          <a:effectLst>
            <a:softEdge rad="112500"/>
          </a:effectLst>
        </p:spPr>
      </p:pic>
      <p:sp>
        <p:nvSpPr>
          <p:cNvPr id="19" name="Rectangle 18"/>
          <p:cNvSpPr/>
          <p:nvPr/>
        </p:nvSpPr>
        <p:spPr>
          <a:xfrm>
            <a:off x="166286" y="1556223"/>
            <a:ext cx="3324278" cy="954107"/>
          </a:xfrm>
          <a:prstGeom prst="rect">
            <a:avLst/>
          </a:prstGeom>
          <a:noFill/>
        </p:spPr>
        <p:txBody>
          <a:bodyPr wrap="square" lIns="91440" tIns="45720" rIns="91440" bIns="45720">
            <a:spAutoFit/>
          </a:bodyPr>
          <a:lstStyle/>
          <a:p>
            <a:pPr algn="ctr"/>
            <a:r>
              <a:rPr lang="en-US" sz="2800" dirty="0" smtClean="0">
                <a:ln w="0"/>
                <a:solidFill>
                  <a:srgbClr val="C00000"/>
                </a:solidFill>
                <a:effectLst>
                  <a:outerShdw blurRad="38100" dist="25400" dir="5400000" algn="ctr" rotWithShape="0">
                    <a:srgbClr val="6E747A">
                      <a:alpha val="43000"/>
                    </a:srgbClr>
                  </a:outerShdw>
                </a:effectLst>
              </a:rPr>
              <a:t>Sprint planning meeting</a:t>
            </a:r>
            <a:endParaRPr lang="en-US" sz="2800" dirty="0">
              <a:ln w="0"/>
              <a:solidFill>
                <a:srgbClr val="C00000"/>
              </a:solidFill>
              <a:effectLst>
                <a:outerShdw blurRad="38100" dist="25400" dir="5400000" algn="ctr" rotWithShape="0">
                  <a:srgbClr val="6E747A">
                    <a:alpha val="43000"/>
                  </a:srgbClr>
                </a:outerShdw>
              </a:effectLst>
            </a:endParaRPr>
          </a:p>
        </p:txBody>
      </p:sp>
      <p:sp>
        <p:nvSpPr>
          <p:cNvPr id="20" name="Rectangle 19"/>
          <p:cNvSpPr/>
          <p:nvPr/>
        </p:nvSpPr>
        <p:spPr>
          <a:xfrm>
            <a:off x="6395135" y="3651870"/>
            <a:ext cx="2588381" cy="523220"/>
          </a:xfrm>
          <a:prstGeom prst="rect">
            <a:avLst/>
          </a:prstGeom>
          <a:noFill/>
        </p:spPr>
        <p:txBody>
          <a:bodyPr wrap="square" lIns="91440" tIns="45720" rIns="91440" bIns="45720">
            <a:spAutoFit/>
          </a:bodyPr>
          <a:lstStyle/>
          <a:p>
            <a:pPr algn="ctr"/>
            <a:r>
              <a:rPr lang="en-US" sz="2800" dirty="0">
                <a:ln w="0"/>
                <a:solidFill>
                  <a:srgbClr val="C00000"/>
                </a:solidFill>
                <a:effectLst>
                  <a:outerShdw blurRad="38100" dist="25400" dir="5400000" algn="ctr" rotWithShape="0">
                    <a:srgbClr val="6E747A">
                      <a:alpha val="43000"/>
                    </a:srgbClr>
                  </a:outerShdw>
                </a:effectLst>
              </a:rPr>
              <a:t>Sprint review </a:t>
            </a:r>
          </a:p>
        </p:txBody>
      </p:sp>
      <p:sp>
        <p:nvSpPr>
          <p:cNvPr id="21" name="Rectangle 20"/>
          <p:cNvSpPr/>
          <p:nvPr/>
        </p:nvSpPr>
        <p:spPr>
          <a:xfrm>
            <a:off x="-331571" y="3651870"/>
            <a:ext cx="3973269" cy="523220"/>
          </a:xfrm>
          <a:prstGeom prst="rect">
            <a:avLst/>
          </a:prstGeom>
          <a:noFill/>
        </p:spPr>
        <p:txBody>
          <a:bodyPr wrap="square" lIns="91440" tIns="45720" rIns="91440" bIns="45720">
            <a:spAutoFit/>
          </a:bodyPr>
          <a:lstStyle/>
          <a:p>
            <a:pPr algn="ctr"/>
            <a:r>
              <a:rPr lang="en-US" sz="2800" dirty="0">
                <a:ln w="0"/>
                <a:solidFill>
                  <a:srgbClr val="C00000"/>
                </a:solidFill>
                <a:effectLst>
                  <a:outerShdw blurRad="38100" dist="25400" dir="5400000" algn="ctr" rotWithShape="0">
                    <a:srgbClr val="6E747A">
                      <a:alpha val="43000"/>
                    </a:srgbClr>
                  </a:outerShdw>
                </a:effectLst>
              </a:rPr>
              <a:t> </a:t>
            </a:r>
            <a:r>
              <a:rPr lang="en-US" sz="2800" dirty="0" smtClean="0">
                <a:ln w="0"/>
                <a:solidFill>
                  <a:srgbClr val="C00000"/>
                </a:solidFill>
                <a:effectLst>
                  <a:outerShdw blurRad="38100" dist="25400" dir="5400000" algn="ctr" rotWithShape="0">
                    <a:srgbClr val="6E747A">
                      <a:alpha val="43000"/>
                    </a:srgbClr>
                  </a:outerShdw>
                </a:effectLst>
              </a:rPr>
              <a:t>Retrospective</a:t>
            </a:r>
            <a:endParaRPr lang="en-US" sz="2800" dirty="0">
              <a:ln w="0"/>
              <a:solidFill>
                <a:srgbClr val="C00000"/>
              </a:solidFill>
              <a:effectLst>
                <a:outerShdw blurRad="38100" dist="25400" dir="5400000" algn="ctr" rotWithShape="0">
                  <a:srgbClr val="6E747A">
                    <a:alpha val="43000"/>
                  </a:srgbClr>
                </a:outerShdw>
              </a:effectLst>
            </a:endParaRPr>
          </a:p>
        </p:txBody>
      </p:sp>
      <p:sp>
        <p:nvSpPr>
          <p:cNvPr id="22" name="Rectangle 21"/>
          <p:cNvSpPr/>
          <p:nvPr/>
        </p:nvSpPr>
        <p:spPr>
          <a:xfrm>
            <a:off x="5170731" y="1560404"/>
            <a:ext cx="3973269" cy="523220"/>
          </a:xfrm>
          <a:prstGeom prst="rect">
            <a:avLst/>
          </a:prstGeom>
          <a:noFill/>
        </p:spPr>
        <p:txBody>
          <a:bodyPr wrap="square" lIns="91440" tIns="45720" rIns="91440" bIns="45720">
            <a:spAutoFit/>
          </a:bodyPr>
          <a:lstStyle/>
          <a:p>
            <a:pPr algn="ctr"/>
            <a:r>
              <a:rPr lang="en-US" sz="2800" dirty="0">
                <a:ln w="0"/>
                <a:solidFill>
                  <a:srgbClr val="C00000"/>
                </a:solidFill>
                <a:effectLst>
                  <a:outerShdw blurRad="38100" dist="25400" dir="5400000" algn="ctr" rotWithShape="0">
                    <a:srgbClr val="6E747A">
                      <a:alpha val="43000"/>
                    </a:srgbClr>
                  </a:outerShdw>
                </a:effectLst>
              </a:rPr>
              <a:t>Daily Scrum</a:t>
            </a:r>
          </a:p>
        </p:txBody>
      </p:sp>
    </p:spTree>
    <p:extLst>
      <p:ext uri="{BB962C8B-B14F-4D97-AF65-F5344CB8AC3E}">
        <p14:creationId xmlns:p14="http://schemas.microsoft.com/office/powerpoint/2010/main" val="138697046"/>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err="1" smtClean="0">
                <a:latin typeface="Century Gothic" pitchFamily="34" charset="0"/>
              </a:rPr>
              <a:t>Gestion</a:t>
            </a:r>
            <a:r>
              <a:rPr lang="en-US" sz="2800" dirty="0" smtClean="0">
                <a:latin typeface="Century Gothic" pitchFamily="34" charset="0"/>
              </a:rPr>
              <a:t> de </a:t>
            </a:r>
            <a:r>
              <a:rPr lang="en-US" sz="2800" dirty="0" err="1" smtClean="0">
                <a:latin typeface="Century Gothic" pitchFamily="34" charset="0"/>
              </a:rPr>
              <a:t>projet</a:t>
            </a:r>
            <a:r>
              <a:rPr lang="en-US" sz="2800" dirty="0" smtClean="0">
                <a:latin typeface="Century Gothic" pitchFamily="34" charset="0"/>
              </a:rPr>
              <a:t> </a:t>
            </a:r>
            <a:endParaRPr lang="en-US" sz="2800" dirty="0">
              <a:latin typeface="Century Gothic" pitchFamily="34" charset="0"/>
            </a:endParaRPr>
          </a:p>
        </p:txBody>
      </p:sp>
      <p:sp>
        <p:nvSpPr>
          <p:cNvPr id="7" name="Text Placeholder 2"/>
          <p:cNvSpPr>
            <a:spLocks noGrp="1"/>
          </p:cNvSpPr>
          <p:nvPr>
            <p:ph type="body" sz="half" idx="2"/>
          </p:nvPr>
        </p:nvSpPr>
        <p:spPr>
          <a:xfrm>
            <a:off x="827584" y="880320"/>
            <a:ext cx="7307324" cy="167513"/>
          </a:xfrm>
        </p:spPr>
        <p:txBody>
          <a:bodyPr/>
          <a:lstStyle/>
          <a:p>
            <a:r>
              <a:rPr lang="en-US" sz="1400" dirty="0" smtClean="0">
                <a:solidFill>
                  <a:schemeClr val="accent3"/>
                </a:solidFill>
                <a:latin typeface="Century Gothic" pitchFamily="34" charset="0"/>
              </a:rPr>
              <a:t> Application de Scrum </a:t>
            </a:r>
            <a:r>
              <a:rPr lang="en-US" sz="1400" dirty="0" smtClean="0">
                <a:solidFill>
                  <a:schemeClr val="accent3"/>
                </a:solidFill>
                <a:latin typeface="Century Gothic" pitchFamily="34" charset="0"/>
              </a:rPr>
              <a:t>: </a:t>
            </a:r>
            <a:r>
              <a:rPr lang="fr-FR" sz="1400" dirty="0" err="1">
                <a:solidFill>
                  <a:schemeClr val="accent3"/>
                </a:solidFill>
                <a:latin typeface="Century Gothic" pitchFamily="34" charset="0"/>
              </a:rPr>
              <a:t>Pv</a:t>
            </a:r>
            <a:r>
              <a:rPr lang="fr-FR" sz="1400" dirty="0">
                <a:solidFill>
                  <a:schemeClr val="accent3"/>
                </a:solidFill>
                <a:latin typeface="Century Gothic" pitchFamily="34" charset="0"/>
              </a:rPr>
              <a:t> de la réunion de rétrospective du sprint 1 (Web</a:t>
            </a:r>
            <a:r>
              <a:rPr lang="fr-FR" sz="1400" dirty="0" smtClean="0">
                <a:solidFill>
                  <a:schemeClr val="accent3"/>
                </a:solidFill>
                <a:latin typeface="Century Gothic" pitchFamily="34" charset="0"/>
              </a:rPr>
              <a:t>)</a:t>
            </a:r>
            <a:endParaRPr lang="en-US" sz="1400" dirty="0">
              <a:solidFill>
                <a:schemeClr val="accent3"/>
              </a:solidFill>
              <a:latin typeface="Century Gothic" pitchFamily="34" charset="0"/>
            </a:endParaRPr>
          </a:p>
        </p:txBody>
      </p:sp>
      <p:sp>
        <p:nvSpPr>
          <p:cNvPr id="3" name="Rectangle 2"/>
          <p:cNvSpPr/>
          <p:nvPr/>
        </p:nvSpPr>
        <p:spPr>
          <a:xfrm>
            <a:off x="1043608" y="1398548"/>
            <a:ext cx="6390456" cy="2585323"/>
          </a:xfrm>
          <a:prstGeom prst="rect">
            <a:avLst/>
          </a:prstGeom>
        </p:spPr>
        <p:txBody>
          <a:bodyPr wrap="square">
            <a:spAutoFit/>
          </a:bodyPr>
          <a:lstStyle/>
          <a:p>
            <a:r>
              <a:rPr lang="fr-FR" dirty="0"/>
              <a:t>La réunion de discussion des différentes tâches et de l’avancement du travail</a:t>
            </a:r>
          </a:p>
          <a:p>
            <a:r>
              <a:rPr lang="fr-FR" dirty="0"/>
              <a:t>du sprint1 WEB a eu lieu mercredi le 05/03/2016 à la salle C21.</a:t>
            </a:r>
          </a:p>
          <a:p>
            <a:r>
              <a:rPr lang="fr-FR" dirty="0"/>
              <a:t>Et ce en présence des membres suivants :</a:t>
            </a:r>
          </a:p>
          <a:p>
            <a:r>
              <a:rPr lang="fr-FR" dirty="0" smtClean="0"/>
              <a:t>* </a:t>
            </a:r>
            <a:r>
              <a:rPr lang="fr-FR" dirty="0"/>
              <a:t>Ben </a:t>
            </a:r>
            <a:r>
              <a:rPr lang="fr-FR" dirty="0" err="1"/>
              <a:t>ltaifa</a:t>
            </a:r>
            <a:r>
              <a:rPr lang="fr-FR" dirty="0"/>
              <a:t> Aya</a:t>
            </a:r>
          </a:p>
          <a:p>
            <a:r>
              <a:rPr lang="fr-FR" dirty="0" smtClean="0"/>
              <a:t>* </a:t>
            </a:r>
            <a:r>
              <a:rPr lang="fr-FR" dirty="0" err="1"/>
              <a:t>Garaali</a:t>
            </a:r>
            <a:r>
              <a:rPr lang="fr-FR" dirty="0"/>
              <a:t> Asma</a:t>
            </a:r>
          </a:p>
          <a:p>
            <a:r>
              <a:rPr lang="fr-FR" dirty="0" smtClean="0"/>
              <a:t>* </a:t>
            </a:r>
            <a:r>
              <a:rPr lang="fr-FR" dirty="0" err="1"/>
              <a:t>Boumaiza</a:t>
            </a:r>
            <a:r>
              <a:rPr lang="fr-FR" dirty="0"/>
              <a:t> </a:t>
            </a:r>
            <a:r>
              <a:rPr lang="fr-FR" dirty="0" err="1"/>
              <a:t>Nihel</a:t>
            </a:r>
            <a:endParaRPr lang="fr-FR" dirty="0"/>
          </a:p>
          <a:p>
            <a:r>
              <a:rPr lang="fr-FR" dirty="0" smtClean="0"/>
              <a:t>* </a:t>
            </a:r>
            <a:r>
              <a:rPr lang="fr-FR" dirty="0" err="1"/>
              <a:t>Khalfi</a:t>
            </a:r>
            <a:r>
              <a:rPr lang="fr-FR" dirty="0"/>
              <a:t> </a:t>
            </a:r>
            <a:r>
              <a:rPr lang="fr-FR" dirty="0" err="1"/>
              <a:t>Wissal</a:t>
            </a:r>
            <a:endParaRPr lang="fr-FR" dirty="0"/>
          </a:p>
          <a:p>
            <a:r>
              <a:rPr lang="fr-FR" dirty="0" smtClean="0"/>
              <a:t>* </a:t>
            </a:r>
            <a:r>
              <a:rPr lang="fr-FR" dirty="0" err="1"/>
              <a:t>Riahi</a:t>
            </a:r>
            <a:r>
              <a:rPr lang="fr-FR" dirty="0"/>
              <a:t> </a:t>
            </a:r>
            <a:r>
              <a:rPr lang="fr-FR" dirty="0" err="1"/>
              <a:t>Mouadh</a:t>
            </a:r>
            <a:endParaRPr lang="fr-FR" dirty="0"/>
          </a:p>
        </p:txBody>
      </p:sp>
    </p:spTree>
    <p:extLst>
      <p:ext uri="{BB962C8B-B14F-4D97-AF65-F5344CB8AC3E}">
        <p14:creationId xmlns:p14="http://schemas.microsoft.com/office/powerpoint/2010/main" val="1699423639"/>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err="1" smtClean="0">
                <a:latin typeface="Century Gothic" pitchFamily="34" charset="0"/>
              </a:rPr>
              <a:t>Gestion</a:t>
            </a:r>
            <a:r>
              <a:rPr lang="en-US" sz="2800" dirty="0" smtClean="0">
                <a:latin typeface="Century Gothic" pitchFamily="34" charset="0"/>
              </a:rPr>
              <a:t> de </a:t>
            </a:r>
            <a:r>
              <a:rPr lang="en-US" sz="2800" dirty="0" err="1" smtClean="0">
                <a:latin typeface="Century Gothic" pitchFamily="34" charset="0"/>
              </a:rPr>
              <a:t>projet</a:t>
            </a:r>
            <a:r>
              <a:rPr lang="en-US" sz="2800" dirty="0" smtClean="0">
                <a:latin typeface="Century Gothic" pitchFamily="34" charset="0"/>
              </a:rPr>
              <a:t> </a:t>
            </a:r>
            <a:endParaRPr lang="en-US" sz="2800" dirty="0">
              <a:latin typeface="Century Gothic" pitchFamily="34" charset="0"/>
            </a:endParaRPr>
          </a:p>
        </p:txBody>
      </p:sp>
      <p:sp>
        <p:nvSpPr>
          <p:cNvPr id="7" name="Text Placeholder 2"/>
          <p:cNvSpPr>
            <a:spLocks noGrp="1"/>
          </p:cNvSpPr>
          <p:nvPr>
            <p:ph type="body" sz="half" idx="2"/>
          </p:nvPr>
        </p:nvSpPr>
        <p:spPr>
          <a:xfrm>
            <a:off x="574315" y="902747"/>
            <a:ext cx="7307324" cy="167513"/>
          </a:xfrm>
        </p:spPr>
        <p:txBody>
          <a:bodyPr/>
          <a:lstStyle/>
          <a:p>
            <a:r>
              <a:rPr lang="en-US" sz="1400" dirty="0" smtClean="0">
                <a:solidFill>
                  <a:schemeClr val="accent3"/>
                </a:solidFill>
                <a:latin typeface="Century Gothic" pitchFamily="34" charset="0"/>
              </a:rPr>
              <a:t> Application de Scrum </a:t>
            </a:r>
            <a:r>
              <a:rPr lang="en-US" sz="1400" dirty="0" smtClean="0">
                <a:solidFill>
                  <a:schemeClr val="accent3"/>
                </a:solidFill>
                <a:latin typeface="Century Gothic" pitchFamily="34" charset="0"/>
              </a:rPr>
              <a:t>: </a:t>
            </a:r>
            <a:r>
              <a:rPr lang="fr-FR" sz="1400" dirty="0" err="1">
                <a:solidFill>
                  <a:schemeClr val="accent3"/>
                </a:solidFill>
                <a:latin typeface="Century Gothic" pitchFamily="34" charset="0"/>
              </a:rPr>
              <a:t>Pv</a:t>
            </a:r>
            <a:r>
              <a:rPr lang="fr-FR" sz="1400" dirty="0">
                <a:solidFill>
                  <a:schemeClr val="accent3"/>
                </a:solidFill>
                <a:latin typeface="Century Gothic" pitchFamily="34" charset="0"/>
              </a:rPr>
              <a:t> de la réunion de rétrospective du sprint 1 (Web</a:t>
            </a:r>
            <a:r>
              <a:rPr lang="fr-FR" sz="1400" dirty="0" smtClean="0">
                <a:solidFill>
                  <a:schemeClr val="accent3"/>
                </a:solidFill>
                <a:latin typeface="Century Gothic" pitchFamily="34" charset="0"/>
              </a:rPr>
              <a:t>)</a:t>
            </a:r>
            <a:endParaRPr lang="en-US" sz="1400" dirty="0">
              <a:solidFill>
                <a:schemeClr val="accent3"/>
              </a:solidFill>
              <a:latin typeface="Century Gothic" pitchFamily="34" charset="0"/>
            </a:endParaRPr>
          </a:p>
        </p:txBody>
      </p:sp>
      <p:sp>
        <p:nvSpPr>
          <p:cNvPr id="3" name="Rectangle 2"/>
          <p:cNvSpPr/>
          <p:nvPr/>
        </p:nvSpPr>
        <p:spPr>
          <a:xfrm>
            <a:off x="539552" y="1275889"/>
            <a:ext cx="9001000" cy="3693319"/>
          </a:xfrm>
          <a:prstGeom prst="rect">
            <a:avLst/>
          </a:prstGeom>
        </p:spPr>
        <p:txBody>
          <a:bodyPr wrap="square">
            <a:spAutoFit/>
          </a:bodyPr>
          <a:lstStyle/>
          <a:p>
            <a:r>
              <a:rPr lang="fr-FR" dirty="0" smtClean="0"/>
              <a:t>* </a:t>
            </a:r>
            <a:r>
              <a:rPr lang="fr-FR" dirty="0"/>
              <a:t>Ordre du jour :</a:t>
            </a:r>
          </a:p>
          <a:p>
            <a:r>
              <a:rPr lang="fr-FR" dirty="0" smtClean="0"/>
              <a:t> </a:t>
            </a:r>
            <a:r>
              <a:rPr lang="fr-FR" u="sng" dirty="0"/>
              <a:t>Discussion du programme du jour.</a:t>
            </a:r>
          </a:p>
          <a:p>
            <a:r>
              <a:rPr lang="fr-FR" dirty="0"/>
              <a:t>• La réunion a commencé 13h.</a:t>
            </a:r>
          </a:p>
          <a:p>
            <a:r>
              <a:rPr lang="fr-FR" dirty="0"/>
              <a:t>• Toute l’équipe a contribué dans la réalisation d’un scénario complet pour</a:t>
            </a:r>
          </a:p>
          <a:p>
            <a:r>
              <a:rPr lang="fr-FR" dirty="0"/>
              <a:t>comprendre l’aspect de l’application. Chaque membre a proposé ses idées,</a:t>
            </a:r>
          </a:p>
          <a:p>
            <a:r>
              <a:rPr lang="fr-FR" dirty="0"/>
              <a:t>tous les membres ont collaboré pour aboutir à un résultat commun.</a:t>
            </a:r>
          </a:p>
          <a:p>
            <a:r>
              <a:rPr lang="fr-FR" dirty="0"/>
              <a:t>v Concernant les tâches affectées :</a:t>
            </a:r>
          </a:p>
          <a:p>
            <a:r>
              <a:rPr lang="fr-FR" dirty="0"/>
              <a:t>• </a:t>
            </a:r>
            <a:r>
              <a:rPr lang="fr-FR" dirty="0" err="1"/>
              <a:t>Mouadh</a:t>
            </a:r>
            <a:r>
              <a:rPr lang="fr-FR" dirty="0"/>
              <a:t>: Intégration du </a:t>
            </a:r>
            <a:r>
              <a:rPr lang="fr-FR" dirty="0" err="1"/>
              <a:t>template</a:t>
            </a:r>
            <a:r>
              <a:rPr lang="fr-FR" dirty="0"/>
              <a:t> + Créer l’interface d’affichage des</a:t>
            </a:r>
          </a:p>
          <a:p>
            <a:r>
              <a:rPr lang="fr-FR" dirty="0"/>
              <a:t>événements</a:t>
            </a:r>
          </a:p>
          <a:p>
            <a:r>
              <a:rPr lang="fr-FR" dirty="0"/>
              <a:t>• </a:t>
            </a:r>
            <a:r>
              <a:rPr lang="fr-FR" dirty="0" err="1"/>
              <a:t>Wissal</a:t>
            </a:r>
            <a:r>
              <a:rPr lang="fr-FR" dirty="0"/>
              <a:t> : Reverse Engineering</a:t>
            </a:r>
          </a:p>
          <a:p>
            <a:r>
              <a:rPr lang="fr-FR" dirty="0"/>
              <a:t>• Aya : Ajout compte + Annexes</a:t>
            </a:r>
          </a:p>
          <a:p>
            <a:r>
              <a:rPr lang="fr-FR" dirty="0"/>
              <a:t>• </a:t>
            </a:r>
            <a:r>
              <a:rPr lang="fr-FR" dirty="0" err="1"/>
              <a:t>Nihel</a:t>
            </a:r>
            <a:r>
              <a:rPr lang="fr-FR" dirty="0"/>
              <a:t> : Créer le formulaire de création d’un passeport</a:t>
            </a:r>
          </a:p>
          <a:p>
            <a:r>
              <a:rPr lang="fr-FR" dirty="0"/>
              <a:t>• Asma : Créer l’espace privé de citoyen</a:t>
            </a:r>
            <a:endParaRPr lang="fr-FR" dirty="0"/>
          </a:p>
        </p:txBody>
      </p:sp>
    </p:spTree>
    <p:extLst>
      <p:ext uri="{BB962C8B-B14F-4D97-AF65-F5344CB8AC3E}">
        <p14:creationId xmlns:p14="http://schemas.microsoft.com/office/powerpoint/2010/main" val="241089311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 name="Espace réservé du texte 2"/>
          <p:cNvSpPr>
            <a:spLocks noGrp="1"/>
          </p:cNvSpPr>
          <p:nvPr>
            <p:ph type="body" idx="2"/>
          </p:nvPr>
        </p:nvSpPr>
        <p:spPr>
          <a:xfrm>
            <a:off x="4063135" y="1674959"/>
            <a:ext cx="2185800" cy="3106799"/>
          </a:xfrm>
        </p:spPr>
        <p:txBody>
          <a:bodyPr/>
          <a:lstStyle/>
          <a:p>
            <a:endParaRPr lang="fr-FR"/>
          </a:p>
        </p:txBody>
      </p:sp>
      <p:cxnSp>
        <p:nvCxnSpPr>
          <p:cNvPr id="5" name="Straight Connector 72"/>
          <p:cNvCxnSpPr/>
          <p:nvPr/>
        </p:nvCxnSpPr>
        <p:spPr>
          <a:xfrm>
            <a:off x="3133225" y="1548451"/>
            <a:ext cx="1267354" cy="158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4384704" y="1558611"/>
            <a:ext cx="0" cy="900000"/>
          </a:xfrm>
          <a:prstGeom prst="line">
            <a:avLst/>
          </a:prstGeom>
          <a:ln w="285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41"/>
          <p:cNvCxnSpPr/>
          <p:nvPr/>
        </p:nvCxnSpPr>
        <p:spPr>
          <a:xfrm>
            <a:off x="3070393" y="3221990"/>
            <a:ext cx="126735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42"/>
          <p:cNvCxnSpPr/>
          <p:nvPr/>
        </p:nvCxnSpPr>
        <p:spPr>
          <a:xfrm>
            <a:off x="4330127" y="3221990"/>
            <a:ext cx="0" cy="798534"/>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1420027" y="129769"/>
            <a:ext cx="5638800" cy="496683"/>
          </a:xfrm>
          <a:prstGeom prst="rect">
            <a:avLst/>
          </a:prstGeom>
        </p:spPr>
        <p:txBody>
          <a:bodyPr vert="horz" lIns="91425" tIns="91425" rIns="91425" bIns="91425" rtlCol="0" anchor="b" anchorCtr="0">
            <a:noAutofit/>
          </a:bodyPr>
          <a:lstStyle>
            <a:lvl1pPr lvl="0" algn="ctr" defTabSz="914400" rtl="0" eaLnBrk="1" latinLnBrk="0" hangingPunct="1">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z="2800" dirty="0">
                <a:latin typeface="Century Gothic" pitchFamily="34" charset="0"/>
              </a:rPr>
              <a:t>Plan</a:t>
            </a:r>
          </a:p>
        </p:txBody>
      </p:sp>
      <p:grpSp>
        <p:nvGrpSpPr>
          <p:cNvPr id="11" name="Group 67"/>
          <p:cNvGrpSpPr/>
          <p:nvPr/>
        </p:nvGrpSpPr>
        <p:grpSpPr>
          <a:xfrm>
            <a:off x="1528658" y="1283157"/>
            <a:ext cx="1881925" cy="427957"/>
            <a:chOff x="1352739" y="1253077"/>
            <a:chExt cx="1663872" cy="427957"/>
          </a:xfrm>
        </p:grpSpPr>
        <p:sp>
          <p:nvSpPr>
            <p:cNvPr id="12" name="Rounded Rectangle 68"/>
            <p:cNvSpPr/>
            <p:nvPr/>
          </p:nvSpPr>
          <p:spPr>
            <a:xfrm>
              <a:off x="1551600" y="1253077"/>
              <a:ext cx="1465011" cy="4279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Text Placeholder 3"/>
            <p:cNvSpPr txBox="1">
              <a:spLocks/>
            </p:cNvSpPr>
            <p:nvPr/>
          </p:nvSpPr>
          <p:spPr>
            <a:xfrm>
              <a:off x="1352739" y="1349633"/>
              <a:ext cx="166387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lvl="0" indent="-285750">
                <a:spcBef>
                  <a:spcPct val="20000"/>
                </a:spcBef>
                <a:buFont typeface="Arial" panose="020B0604020202020204" pitchFamily="34" charset="0"/>
                <a:buChar char="•"/>
                <a:defRPr/>
              </a:pPr>
              <a:r>
                <a:rPr lang="en-US" sz="1200" dirty="0" err="1" smtClean="0">
                  <a:solidFill>
                    <a:schemeClr val="bg1"/>
                  </a:solidFill>
                  <a:latin typeface="Century Gothic" pitchFamily="34" charset="0"/>
                </a:rPr>
                <a:t>L’analyse</a:t>
              </a:r>
              <a:r>
                <a:rPr lang="en-US" sz="1200" dirty="0" smtClean="0">
                  <a:solidFill>
                    <a:schemeClr val="bg1"/>
                  </a:solidFill>
                  <a:latin typeface="Century Gothic" pitchFamily="34" charset="0"/>
                </a:rPr>
                <a:t> </a:t>
              </a:r>
              <a:r>
                <a:rPr lang="en-US" sz="1200" dirty="0" err="1" smtClean="0">
                  <a:solidFill>
                    <a:schemeClr val="bg1"/>
                  </a:solidFill>
                  <a:latin typeface="Century Gothic" pitchFamily="34" charset="0"/>
                </a:rPr>
                <a:t>stratégique</a:t>
              </a:r>
              <a:endParaRPr kumimoji="0" lang="en-US" sz="1200" i="0" u="none" strike="noStrike" kern="1200" cap="none" spc="0" normalizeH="0" baseline="0" noProof="0" dirty="0">
                <a:ln>
                  <a:noFill/>
                </a:ln>
                <a:solidFill>
                  <a:schemeClr val="bg1"/>
                </a:solidFill>
                <a:effectLst/>
                <a:uLnTx/>
                <a:uFillTx/>
                <a:latin typeface="Century Gothic" pitchFamily="34" charset="0"/>
              </a:endParaRPr>
            </a:p>
          </p:txBody>
        </p:sp>
      </p:grpSp>
      <p:sp>
        <p:nvSpPr>
          <p:cNvPr id="14" name="Text Placeholder 3"/>
          <p:cNvSpPr txBox="1">
            <a:spLocks/>
          </p:cNvSpPr>
          <p:nvPr/>
        </p:nvSpPr>
        <p:spPr>
          <a:xfrm>
            <a:off x="2089498" y="1971879"/>
            <a:ext cx="2208339"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fr-FR" sz="1000" dirty="0" smtClean="0">
                <a:solidFill>
                  <a:schemeClr val="bg1">
                    <a:lumMod val="50000"/>
                  </a:schemeClr>
                </a:solidFill>
              </a:rPr>
              <a:t>SWOT</a:t>
            </a:r>
            <a:endParaRPr lang="fr-FR" sz="1000" dirty="0">
              <a:solidFill>
                <a:schemeClr val="bg1">
                  <a:lumMod val="50000"/>
                </a:schemeClr>
              </a:solidFill>
            </a:endParaRPr>
          </a:p>
        </p:txBody>
      </p:sp>
      <p:sp>
        <p:nvSpPr>
          <p:cNvPr id="15" name="Text Placeholder 3"/>
          <p:cNvSpPr txBox="1">
            <a:spLocks/>
          </p:cNvSpPr>
          <p:nvPr/>
        </p:nvSpPr>
        <p:spPr>
          <a:xfrm>
            <a:off x="611560" y="1131590"/>
            <a:ext cx="1298432" cy="153888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en-US" sz="10000" b="1" i="0" u="none" strike="noStrike" kern="1200" cap="none" spc="0" normalizeH="0" baseline="0" noProof="0" dirty="0">
                <a:ln>
                  <a:noFill/>
                </a:ln>
                <a:solidFill>
                  <a:schemeClr val="accent4"/>
                </a:solidFill>
                <a:effectLst/>
                <a:uLnTx/>
                <a:uFillTx/>
                <a:latin typeface="+mn-lt"/>
                <a:ea typeface="+mn-ea"/>
                <a:cs typeface="+mn-cs"/>
              </a:rPr>
              <a:t>04</a:t>
            </a:r>
          </a:p>
        </p:txBody>
      </p:sp>
      <p:cxnSp>
        <p:nvCxnSpPr>
          <p:cNvPr id="16" name="Straight Connector 76"/>
          <p:cNvCxnSpPr/>
          <p:nvPr/>
        </p:nvCxnSpPr>
        <p:spPr>
          <a:xfrm>
            <a:off x="-27934" y="1927695"/>
            <a:ext cx="558151" cy="0"/>
          </a:xfrm>
          <a:prstGeom prst="line">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60"/>
          <p:cNvGrpSpPr/>
          <p:nvPr/>
        </p:nvGrpSpPr>
        <p:grpSpPr>
          <a:xfrm>
            <a:off x="1753577" y="3087334"/>
            <a:ext cx="2448000" cy="297319"/>
            <a:chOff x="1771396" y="1383715"/>
            <a:chExt cx="2337178" cy="297319"/>
          </a:xfrm>
          <a:solidFill>
            <a:schemeClr val="accent5"/>
          </a:solidFill>
        </p:grpSpPr>
        <p:sp>
          <p:nvSpPr>
            <p:cNvPr id="18" name="Rounded Rectangle 35"/>
            <p:cNvSpPr/>
            <p:nvPr/>
          </p:nvSpPr>
          <p:spPr>
            <a:xfrm>
              <a:off x="1771396" y="1383715"/>
              <a:ext cx="2337178" cy="2973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Text Placeholder 3"/>
            <p:cNvSpPr txBox="1">
              <a:spLocks/>
            </p:cNvSpPr>
            <p:nvPr/>
          </p:nvSpPr>
          <p:spPr>
            <a:xfrm>
              <a:off x="1847737" y="1440041"/>
              <a:ext cx="2248976" cy="184666"/>
            </a:xfrm>
            <a:prstGeom prst="rect">
              <a:avLst/>
            </a:prstGeom>
            <a:grp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628650" lvl="1" indent="-171450">
                <a:spcBef>
                  <a:spcPct val="20000"/>
                </a:spcBef>
                <a:buFont typeface="Arial" panose="020B0604020202020204" pitchFamily="34" charset="0"/>
                <a:buChar char="•"/>
                <a:defRPr/>
              </a:pPr>
              <a:r>
                <a:rPr lang="fr-FR" dirty="0">
                  <a:solidFill>
                    <a:schemeClr val="bg1"/>
                  </a:solidFill>
                </a:rPr>
                <a:t>Stratégie Marketing</a:t>
              </a:r>
            </a:p>
          </p:txBody>
        </p:sp>
      </p:grpSp>
      <p:sp>
        <p:nvSpPr>
          <p:cNvPr id="20" name="Text Placeholder 3"/>
          <p:cNvSpPr txBox="1">
            <a:spLocks/>
          </p:cNvSpPr>
          <p:nvPr/>
        </p:nvSpPr>
        <p:spPr>
          <a:xfrm>
            <a:off x="444874" y="2805129"/>
            <a:ext cx="1298433" cy="153888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en-US" sz="10000" b="1" i="0" u="none" strike="noStrike" kern="1200" cap="none" spc="0" normalizeH="0" baseline="0" noProof="0" dirty="0">
                <a:ln>
                  <a:noFill/>
                </a:ln>
                <a:solidFill>
                  <a:schemeClr val="accent5"/>
                </a:solidFill>
                <a:effectLst/>
                <a:uLnTx/>
                <a:uFillTx/>
                <a:latin typeface="+mn-lt"/>
                <a:ea typeface="+mn-ea"/>
                <a:cs typeface="+mn-cs"/>
              </a:rPr>
              <a:t>05</a:t>
            </a:r>
          </a:p>
        </p:txBody>
      </p:sp>
      <p:sp>
        <p:nvSpPr>
          <p:cNvPr id="21" name="Text Placeholder 3"/>
          <p:cNvSpPr txBox="1">
            <a:spLocks/>
          </p:cNvSpPr>
          <p:nvPr/>
        </p:nvSpPr>
        <p:spPr>
          <a:xfrm>
            <a:off x="1836936" y="3521727"/>
            <a:ext cx="2208339"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fr-FR" sz="1000" dirty="0" smtClean="0">
                <a:solidFill>
                  <a:schemeClr val="bg1">
                    <a:lumMod val="50000"/>
                  </a:schemeClr>
                </a:solidFill>
              </a:rPr>
              <a:t>Cible &amp; BMC</a:t>
            </a:r>
            <a:endParaRPr lang="fr-FR" sz="1000" dirty="0">
              <a:solidFill>
                <a:schemeClr val="bg1">
                  <a:lumMod val="50000"/>
                </a:schemeClr>
              </a:solidFill>
            </a:endParaRPr>
          </a:p>
        </p:txBody>
      </p:sp>
      <p:cxnSp>
        <p:nvCxnSpPr>
          <p:cNvPr id="22" name="Straight Connector 72"/>
          <p:cNvCxnSpPr/>
          <p:nvPr/>
        </p:nvCxnSpPr>
        <p:spPr>
          <a:xfrm>
            <a:off x="7306551" y="2452548"/>
            <a:ext cx="1267354" cy="15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73"/>
          <p:cNvCxnSpPr/>
          <p:nvPr/>
        </p:nvCxnSpPr>
        <p:spPr>
          <a:xfrm>
            <a:off x="8558030" y="2462708"/>
            <a:ext cx="0" cy="900000"/>
          </a:xfrm>
          <a:prstGeom prst="line">
            <a:avLst/>
          </a:prstGeom>
          <a:ln w="28575">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24" name="Group 67"/>
          <p:cNvGrpSpPr/>
          <p:nvPr/>
        </p:nvGrpSpPr>
        <p:grpSpPr>
          <a:xfrm>
            <a:off x="5701760" y="2317892"/>
            <a:ext cx="2749379" cy="297319"/>
            <a:chOff x="1468948" y="1383715"/>
            <a:chExt cx="1709373" cy="297319"/>
          </a:xfrm>
          <a:solidFill>
            <a:schemeClr val="accent6"/>
          </a:solidFill>
        </p:grpSpPr>
        <p:sp>
          <p:nvSpPr>
            <p:cNvPr id="25" name="Rounded Rectangle 68"/>
            <p:cNvSpPr/>
            <p:nvPr/>
          </p:nvSpPr>
          <p:spPr>
            <a:xfrm>
              <a:off x="1468948" y="1383715"/>
              <a:ext cx="1709373" cy="2973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Text Placeholder 3"/>
            <p:cNvSpPr txBox="1">
              <a:spLocks/>
            </p:cNvSpPr>
            <p:nvPr/>
          </p:nvSpPr>
          <p:spPr>
            <a:xfrm>
              <a:off x="1491803" y="1428132"/>
              <a:ext cx="1641751" cy="215444"/>
            </a:xfrm>
            <a:prstGeom prst="rect">
              <a:avLst/>
            </a:prstGeom>
            <a:grp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spcBef>
                  <a:spcPct val="20000"/>
                </a:spcBef>
                <a:buFont typeface="Arial" panose="020B0604020202020204" pitchFamily="34" charset="0"/>
                <a:buChar char="•"/>
                <a:defRPr/>
              </a:pPr>
              <a:r>
                <a:rPr lang="en-US" noProof="0" dirty="0">
                  <a:solidFill>
                    <a:schemeClr val="bg1"/>
                  </a:solidFill>
                  <a:latin typeface="Century Gothic" pitchFamily="34" charset="0"/>
                </a:rPr>
                <a:t> </a:t>
              </a:r>
              <a:r>
                <a:rPr lang="fr-FR" dirty="0">
                  <a:solidFill>
                    <a:schemeClr val="bg1"/>
                  </a:solidFill>
                </a:rPr>
                <a:t>Conclusion &amp; perspectives</a:t>
              </a:r>
            </a:p>
          </p:txBody>
        </p:sp>
      </p:grpSp>
      <p:sp>
        <p:nvSpPr>
          <p:cNvPr id="27" name="Text Placeholder 3"/>
          <p:cNvSpPr txBox="1">
            <a:spLocks/>
          </p:cNvSpPr>
          <p:nvPr/>
        </p:nvSpPr>
        <p:spPr>
          <a:xfrm>
            <a:off x="6317595" y="2724318"/>
            <a:ext cx="2208339" cy="33855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fr-FR" sz="1000" dirty="0">
                <a:solidFill>
                  <a:schemeClr val="bg1">
                    <a:lumMod val="50000"/>
                  </a:schemeClr>
                </a:solidFill>
              </a:rPr>
              <a:t>Conclusion</a:t>
            </a:r>
          </a:p>
          <a:p>
            <a:pPr algn="l">
              <a:spcBef>
                <a:spcPct val="20000"/>
              </a:spcBef>
              <a:defRPr/>
            </a:pPr>
            <a:r>
              <a:rPr lang="fr-FR" sz="1000" dirty="0">
                <a:solidFill>
                  <a:schemeClr val="bg1">
                    <a:lumMod val="50000"/>
                  </a:schemeClr>
                </a:solidFill>
              </a:rPr>
              <a:t>Perspectives</a:t>
            </a:r>
          </a:p>
        </p:txBody>
      </p:sp>
      <p:sp>
        <p:nvSpPr>
          <p:cNvPr id="28" name="Text Placeholder 3"/>
          <p:cNvSpPr txBox="1">
            <a:spLocks/>
          </p:cNvSpPr>
          <p:nvPr/>
        </p:nvSpPr>
        <p:spPr>
          <a:xfrm>
            <a:off x="4471101" y="2008486"/>
            <a:ext cx="1298433" cy="153888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en-US" sz="10000" b="1" i="0" u="none" strike="noStrike" kern="1200" cap="none" spc="0" normalizeH="0" baseline="0" noProof="0" dirty="0">
                <a:ln>
                  <a:noFill/>
                </a:ln>
                <a:solidFill>
                  <a:schemeClr val="accent6"/>
                </a:solidFill>
                <a:effectLst/>
                <a:uLnTx/>
                <a:uFillTx/>
                <a:latin typeface="+mn-lt"/>
                <a:ea typeface="+mn-ea"/>
                <a:cs typeface="+mn-cs"/>
              </a:rPr>
              <a:t>06</a:t>
            </a:r>
          </a:p>
        </p:txBody>
      </p:sp>
      <p:cxnSp>
        <p:nvCxnSpPr>
          <p:cNvPr id="29" name="Straight Connector 76"/>
          <p:cNvCxnSpPr/>
          <p:nvPr/>
        </p:nvCxnSpPr>
        <p:spPr>
          <a:xfrm>
            <a:off x="-9293" y="2814489"/>
            <a:ext cx="4499992" cy="0"/>
          </a:xfrm>
          <a:prstGeom prst="line">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1842475" y="1053059"/>
            <a:ext cx="4406399" cy="621900"/>
          </a:xfrm>
        </p:spPr>
        <p:txBody>
          <a:bodyPr>
            <a:normAutofit fontScale="90000"/>
          </a:bodyPr>
          <a:lstStyle/>
          <a:p>
            <a:r>
              <a:rPr lang="fr-FR" dirty="0" smtClean="0"/>
              <a:t> </a:t>
            </a:r>
            <a:endParaRPr lang="fr-FR" dirty="0"/>
          </a:p>
        </p:txBody>
      </p:sp>
      <p:sp>
        <p:nvSpPr>
          <p:cNvPr id="30" name="Espace réservé du texte 29"/>
          <p:cNvSpPr>
            <a:spLocks noGrp="1"/>
          </p:cNvSpPr>
          <p:nvPr>
            <p:ph type="body" idx="2"/>
          </p:nvPr>
        </p:nvSpPr>
        <p:spPr>
          <a:xfrm>
            <a:off x="4063135" y="1674959"/>
            <a:ext cx="2185800" cy="3106799"/>
          </a:xfrm>
        </p:spPr>
        <p:txBody>
          <a:bodyPr/>
          <a:lstStyle/>
          <a:p>
            <a:endParaRPr lang="fr-FR"/>
          </a:p>
        </p:txBody>
      </p:sp>
    </p:spTree>
    <p:extLst>
      <p:ext uri="{BB962C8B-B14F-4D97-AF65-F5344CB8AC3E}">
        <p14:creationId xmlns:p14="http://schemas.microsoft.com/office/powerpoint/2010/main" val="20754889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500"/>
                                        <p:tgtEl>
                                          <p:spTgt spid="16"/>
                                        </p:tgtEl>
                                      </p:cBhvr>
                                    </p:animEffect>
                                  </p:childTnLst>
                                </p:cTn>
                              </p:par>
                            </p:childTnLst>
                          </p:cTn>
                        </p:par>
                        <p:par>
                          <p:cTn id="8" fill="hold">
                            <p:stCondLst>
                              <p:cond delay="5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2" accel="50000" decel="5000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8" presetClass="entr" presetSubtype="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strips(downRight)">
                                      <p:cBhvr>
                                        <p:cTn id="21" dur="500"/>
                                        <p:tgtEl>
                                          <p:spTgt spid="5"/>
                                        </p:tgtEl>
                                      </p:cBhvr>
                                    </p:animEffect>
                                  </p:childTnLst>
                                </p:cTn>
                              </p:par>
                            </p:childTnLst>
                          </p:cTn>
                        </p:par>
                        <p:par>
                          <p:cTn id="22" fill="hold">
                            <p:stCondLst>
                              <p:cond delay="2000"/>
                            </p:stCondLst>
                            <p:childTnLst>
                              <p:par>
                                <p:cTn id="23" presetID="18" presetClass="entr" presetSubtype="12"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trips(downLeft)">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2" accel="50000" decel="5000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18" presetClass="entr" presetSubtype="6"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trips(downRight)">
                                      <p:cBhvr>
                                        <p:cTn id="42" dur="500"/>
                                        <p:tgtEl>
                                          <p:spTgt spid="7"/>
                                        </p:tgtEl>
                                      </p:cBhvr>
                                    </p:animEffect>
                                  </p:childTnLst>
                                </p:cTn>
                              </p:par>
                            </p:childTnLst>
                          </p:cTn>
                        </p:par>
                        <p:par>
                          <p:cTn id="43" fill="hold">
                            <p:stCondLst>
                              <p:cond delay="4000"/>
                            </p:stCondLst>
                            <p:childTnLst>
                              <p:par>
                                <p:cTn id="44" presetID="18" presetClass="entr" presetSubtype="12"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strips(downLeft)">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8" presetClass="entr" presetSubtype="6"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strips(downRight)">
                                      <p:cBhvr>
                                        <p:cTn id="52" dur="500"/>
                                        <p:tgtEl>
                                          <p:spTgt spid="29"/>
                                        </p:tgtEl>
                                      </p:cBhvr>
                                    </p:animEffect>
                                  </p:childTnLst>
                                </p:cTn>
                              </p:par>
                            </p:childTnLst>
                          </p:cTn>
                        </p:par>
                        <p:par>
                          <p:cTn id="53" fill="hold">
                            <p:stCondLst>
                              <p:cond delay="4500"/>
                            </p:stCondLst>
                            <p:childTnLst>
                              <p:par>
                                <p:cTn id="54" presetID="2" presetClass="entr" presetSubtype="4" accel="50000" decel="5000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2" accel="50000" decel="5000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1+#ppt_w/2"/>
                                          </p:val>
                                        </p:tav>
                                        <p:tav tm="100000">
                                          <p:val>
                                            <p:strVal val="#ppt_x"/>
                                          </p:val>
                                        </p:tav>
                                      </p:tavLst>
                                    </p:anim>
                                    <p:anim calcmode="lin" valueType="num">
                                      <p:cBhvr additive="base">
                                        <p:cTn id="62" dur="500" fill="hold"/>
                                        <p:tgtEl>
                                          <p:spTgt spid="24"/>
                                        </p:tgtEl>
                                        <p:attrNameLst>
                                          <p:attrName>ppt_y</p:attrName>
                                        </p:attrNameLst>
                                      </p:cBhvr>
                                      <p:tavLst>
                                        <p:tav tm="0">
                                          <p:val>
                                            <p:strVal val="#ppt_y"/>
                                          </p:val>
                                        </p:tav>
                                        <p:tav tm="100000">
                                          <p:val>
                                            <p:strVal val="#ppt_y"/>
                                          </p:val>
                                        </p:tav>
                                      </p:tavLst>
                                    </p:anim>
                                  </p:childTnLst>
                                </p:cTn>
                              </p:par>
                            </p:childTnLst>
                          </p:cTn>
                        </p:par>
                        <p:par>
                          <p:cTn id="63" fill="hold">
                            <p:stCondLst>
                              <p:cond delay="5500"/>
                            </p:stCondLst>
                            <p:childTnLst>
                              <p:par>
                                <p:cTn id="64" presetID="18" presetClass="entr" presetSubtype="6"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strips(downRight)">
                                      <p:cBhvr>
                                        <p:cTn id="66" dur="500"/>
                                        <p:tgtEl>
                                          <p:spTgt spid="22"/>
                                        </p:tgtEl>
                                      </p:cBhvr>
                                    </p:animEffect>
                                  </p:childTnLst>
                                </p:cTn>
                              </p:par>
                            </p:childTnLst>
                          </p:cTn>
                        </p:par>
                        <p:par>
                          <p:cTn id="67" fill="hold">
                            <p:stCondLst>
                              <p:cond delay="6000"/>
                            </p:stCondLst>
                            <p:childTnLst>
                              <p:par>
                                <p:cTn id="68" presetID="18" presetClass="entr" presetSubtype="12"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strips(downLeft)">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9144000" cy="514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0" y="2570616"/>
            <a:ext cx="9144000" cy="1081254"/>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marL="571500" lvl="1" indent="-571500" algn="ctr" defTabSz="1087636">
              <a:lnSpc>
                <a:spcPct val="90000"/>
              </a:lnSpc>
              <a:spcBef>
                <a:spcPct val="0"/>
              </a:spcBef>
              <a:buFont typeface="Arial" panose="020B0604020202020204" pitchFamily="34" charset="0"/>
              <a:buChar char="•"/>
              <a:tabLst>
                <a:tab pos="4983873" algn="l"/>
              </a:tabLst>
            </a:pPr>
            <a:r>
              <a:rPr lang="fr-FR" sz="4800" dirty="0" smtClean="0">
                <a:solidFill>
                  <a:schemeClr val="bg1"/>
                </a:solidFill>
              </a:rPr>
              <a:t>Etude Marketing</a:t>
            </a:r>
            <a:endParaRPr lang="fr-FR" sz="4800" dirty="0">
              <a:solidFill>
                <a:schemeClr val="bg1"/>
              </a:solidFill>
            </a:endParaRPr>
          </a:p>
          <a:p>
            <a:pPr>
              <a:lnSpc>
                <a:spcPct val="90000"/>
              </a:lnSpc>
              <a:tabLst>
                <a:tab pos="4983873" algn="l"/>
              </a:tabLst>
            </a:pPr>
            <a:r>
              <a:rPr lang="en-US" sz="5400" b="1" dirty="0">
                <a:solidFill>
                  <a:schemeClr val="bg1"/>
                </a:solidFill>
                <a:latin typeface="Century Gothic" pitchFamily="34" charset="0"/>
              </a:rPr>
              <a:t> </a:t>
            </a:r>
          </a:p>
          <a:p>
            <a:pPr>
              <a:lnSpc>
                <a:spcPct val="90000"/>
              </a:lnSpc>
            </a:pPr>
            <a:r>
              <a:rPr lang="en-US" sz="4000" dirty="0">
                <a:solidFill>
                  <a:schemeClr val="bg1"/>
                </a:solidFill>
                <a:latin typeface="Open Sans Light"/>
                <a:cs typeface="Open Sans Light"/>
              </a:rPr>
              <a:t> </a:t>
            </a:r>
          </a:p>
        </p:txBody>
      </p:sp>
      <p:sp>
        <p:nvSpPr>
          <p:cNvPr id="13" name="Rectangle 12"/>
          <p:cNvSpPr/>
          <p:nvPr/>
        </p:nvSpPr>
        <p:spPr>
          <a:xfrm>
            <a:off x="4280104" y="3515855"/>
            <a:ext cx="583793" cy="64007"/>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3" name="Image 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23928" y="1563638"/>
            <a:ext cx="1121341" cy="1121341"/>
          </a:xfrm>
          <a:prstGeom prst="rect">
            <a:avLst/>
          </a:prstGeom>
        </p:spPr>
      </p:pic>
    </p:spTree>
    <p:extLst>
      <p:ext uri="{BB962C8B-B14F-4D97-AF65-F5344CB8AC3E}">
        <p14:creationId xmlns:p14="http://schemas.microsoft.com/office/powerpoint/2010/main" val="130540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smtClean="0">
                <a:latin typeface="Century Gothic" pitchFamily="34" charset="0"/>
              </a:rPr>
              <a:t>Etude Marketing</a:t>
            </a:r>
            <a:endParaRPr lang="en-US" sz="2800" dirty="0">
              <a:latin typeface="Century Gothic" pitchFamily="34" charset="0"/>
            </a:endParaRPr>
          </a:p>
        </p:txBody>
      </p:sp>
      <p:sp>
        <p:nvSpPr>
          <p:cNvPr id="7" name="Text Placeholder 2"/>
          <p:cNvSpPr>
            <a:spLocks noGrp="1"/>
          </p:cNvSpPr>
          <p:nvPr>
            <p:ph type="body" sz="half" idx="2"/>
          </p:nvPr>
        </p:nvSpPr>
        <p:spPr>
          <a:xfrm>
            <a:off x="2316324" y="749612"/>
            <a:ext cx="4114800" cy="200746"/>
          </a:xfrm>
        </p:spPr>
        <p:txBody>
          <a:bodyPr/>
          <a:lstStyle/>
          <a:p>
            <a:r>
              <a:rPr lang="en-US" sz="1400" dirty="0">
                <a:solidFill>
                  <a:schemeClr val="accent3"/>
                </a:solidFill>
                <a:latin typeface="Century Gothic" pitchFamily="34" charset="0"/>
              </a:rPr>
              <a:t> </a:t>
            </a:r>
            <a:r>
              <a:rPr lang="en-US" sz="1400" dirty="0" err="1">
                <a:solidFill>
                  <a:schemeClr val="accent3"/>
                </a:solidFill>
                <a:latin typeface="Century Gothic" pitchFamily="34" charset="0"/>
              </a:rPr>
              <a:t>L’analyse</a:t>
            </a:r>
            <a:r>
              <a:rPr lang="en-US" sz="1400" dirty="0">
                <a:solidFill>
                  <a:schemeClr val="accent3"/>
                </a:solidFill>
                <a:latin typeface="Century Gothic" pitchFamily="34" charset="0"/>
              </a:rPr>
              <a:t> </a:t>
            </a:r>
            <a:r>
              <a:rPr lang="en-US" sz="1400" dirty="0" err="1">
                <a:solidFill>
                  <a:schemeClr val="accent3"/>
                </a:solidFill>
                <a:latin typeface="Century Gothic" pitchFamily="34" charset="0"/>
              </a:rPr>
              <a:t>stratégique</a:t>
            </a:r>
            <a:r>
              <a:rPr lang="en-US" sz="1400" dirty="0">
                <a:solidFill>
                  <a:schemeClr val="accent3"/>
                </a:solidFill>
                <a:latin typeface="Century Gothic" pitchFamily="34" charset="0"/>
              </a:rPr>
              <a:t> (SWOT)</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203598"/>
            <a:ext cx="8624009" cy="3456384"/>
          </a:xfrm>
          <a:prstGeom prst="rect">
            <a:avLst/>
          </a:prstGeom>
        </p:spPr>
      </p:pic>
    </p:spTree>
    <p:extLst>
      <p:ext uri="{BB962C8B-B14F-4D97-AF65-F5344CB8AC3E}">
        <p14:creationId xmlns:p14="http://schemas.microsoft.com/office/powerpoint/2010/main" val="2540493451"/>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400"/>
                                        <p:tgtEl>
                                          <p:spTgt spid="13"/>
                                        </p:tgtEl>
                                      </p:cBhvr>
                                    </p:animEffect>
                                    <p:anim calcmode="lin" valueType="num">
                                      <p:cBhvr>
                                        <p:cTn id="8" dur="1400" fill="hold"/>
                                        <p:tgtEl>
                                          <p:spTgt spid="13"/>
                                        </p:tgtEl>
                                        <p:attrNameLst>
                                          <p:attrName>ppt_x</p:attrName>
                                        </p:attrNameLst>
                                      </p:cBhvr>
                                      <p:tavLst>
                                        <p:tav tm="0">
                                          <p:val>
                                            <p:strVal val="#ppt_x"/>
                                          </p:val>
                                        </p:tav>
                                        <p:tav tm="100000">
                                          <p:val>
                                            <p:strVal val="#ppt_x"/>
                                          </p:val>
                                        </p:tav>
                                      </p:tavLst>
                                    </p:anim>
                                    <p:anim calcmode="lin" valueType="num">
                                      <p:cBhvr>
                                        <p:cTn id="9" dur="14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197156"/>
            <a:ext cx="5638800" cy="353524"/>
          </a:xfrm>
        </p:spPr>
        <p:txBody>
          <a:bodyPr/>
          <a:lstStyle/>
          <a:p>
            <a:r>
              <a:rPr lang="en-US" sz="2800" dirty="0" smtClean="0">
                <a:latin typeface="Century Gothic" pitchFamily="34" charset="0"/>
              </a:rPr>
              <a:t>Etude Marketing</a:t>
            </a:r>
            <a:endParaRPr lang="en-US" sz="2800" dirty="0">
              <a:latin typeface="Century Gothic" pitchFamily="34" charset="0"/>
            </a:endParaRPr>
          </a:p>
        </p:txBody>
      </p:sp>
      <p:sp>
        <p:nvSpPr>
          <p:cNvPr id="7" name="Text Placeholder 2"/>
          <p:cNvSpPr>
            <a:spLocks noGrp="1"/>
          </p:cNvSpPr>
          <p:nvPr>
            <p:ph type="body" sz="half" idx="2"/>
          </p:nvPr>
        </p:nvSpPr>
        <p:spPr>
          <a:xfrm>
            <a:off x="2316324" y="496373"/>
            <a:ext cx="4114800" cy="200746"/>
          </a:xfrm>
        </p:spPr>
        <p:txBody>
          <a:bodyPr/>
          <a:lstStyle/>
          <a:p>
            <a:r>
              <a:rPr lang="en-US" sz="1800" dirty="0">
                <a:solidFill>
                  <a:schemeClr val="accent3"/>
                </a:solidFill>
                <a:latin typeface="Century Gothic" pitchFamily="34" charset="0"/>
              </a:rPr>
              <a:t>Business Model Canvas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843558"/>
            <a:ext cx="7576881" cy="4032448"/>
          </a:xfrm>
          <a:prstGeom prst="rect">
            <a:avLst/>
          </a:prstGeom>
        </p:spPr>
      </p:pic>
    </p:spTree>
    <p:extLst>
      <p:ext uri="{BB962C8B-B14F-4D97-AF65-F5344CB8AC3E}">
        <p14:creationId xmlns:p14="http://schemas.microsoft.com/office/powerpoint/2010/main" val="839452383"/>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54324" y="343595"/>
            <a:ext cx="5638800" cy="353524"/>
          </a:xfrm>
        </p:spPr>
        <p:txBody>
          <a:bodyPr/>
          <a:lstStyle/>
          <a:p>
            <a:r>
              <a:rPr lang="en-US" sz="2800" dirty="0" smtClean="0">
                <a:latin typeface="Century Gothic" pitchFamily="34" charset="0"/>
              </a:rPr>
              <a:t>Etude Marketing</a:t>
            </a:r>
            <a:endParaRPr lang="en-US" sz="2800" dirty="0">
              <a:latin typeface="Century Gothic" pitchFamily="34" charset="0"/>
            </a:endParaRPr>
          </a:p>
        </p:txBody>
      </p:sp>
      <p:sp>
        <p:nvSpPr>
          <p:cNvPr id="7" name="Text Placeholder 2"/>
          <p:cNvSpPr>
            <a:spLocks noGrp="1"/>
          </p:cNvSpPr>
          <p:nvPr>
            <p:ph type="body" sz="half" idx="2"/>
          </p:nvPr>
        </p:nvSpPr>
        <p:spPr>
          <a:xfrm>
            <a:off x="-756592" y="630336"/>
            <a:ext cx="4114800" cy="200746"/>
          </a:xfrm>
        </p:spPr>
        <p:txBody>
          <a:bodyPr/>
          <a:lstStyle/>
          <a:p>
            <a:r>
              <a:rPr lang="en-US" sz="1800" dirty="0" err="1" smtClean="0">
                <a:solidFill>
                  <a:sysClr val="windowText" lastClr="000000"/>
                </a:solidFill>
                <a:latin typeface="Century Gothic" pitchFamily="34" charset="0"/>
              </a:rPr>
              <a:t>Ciblage</a:t>
            </a:r>
            <a:endParaRPr lang="en-US" dirty="0">
              <a:solidFill>
                <a:sysClr val="windowText" lastClr="000000"/>
              </a:solidFill>
              <a:latin typeface="Century Gothic" pitchFamily="34" charset="0"/>
            </a:endParaRPr>
          </a:p>
        </p:txBody>
      </p:sp>
      <p:pic>
        <p:nvPicPr>
          <p:cNvPr id="28" name="Espace réservé pour une image  8"/>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21160" r="21160"/>
          <a:stretch>
            <a:fillRect/>
          </a:stretch>
        </p:blipFill>
        <p:spPr>
          <a:xfrm>
            <a:off x="683568" y="1419622"/>
            <a:ext cx="3744416" cy="2088232"/>
          </a:xfrm>
          <a:prstGeom prst="rect">
            <a:avLst/>
          </a:prstGeom>
        </p:spPr>
      </p:pic>
      <p:sp>
        <p:nvSpPr>
          <p:cNvPr id="29" name="正方形/長方形 1"/>
          <p:cNvSpPr/>
          <p:nvPr/>
        </p:nvSpPr>
        <p:spPr>
          <a:xfrm>
            <a:off x="4592125" y="2010386"/>
            <a:ext cx="3293080" cy="237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16"/>
          <p:cNvSpPr/>
          <p:nvPr/>
        </p:nvSpPr>
        <p:spPr>
          <a:xfrm>
            <a:off x="4560838" y="2010386"/>
            <a:ext cx="2771006" cy="237234"/>
          </a:xfrm>
          <a:prstGeom prst="rect">
            <a:avLst/>
          </a:prstGeom>
          <a:solidFill>
            <a:schemeClr val="tx1">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9"/>
          <p:cNvSpPr/>
          <p:nvPr/>
        </p:nvSpPr>
        <p:spPr>
          <a:xfrm>
            <a:off x="4571999" y="2523098"/>
            <a:ext cx="3634410" cy="234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9"/>
          <p:cNvSpPr/>
          <p:nvPr/>
        </p:nvSpPr>
        <p:spPr>
          <a:xfrm>
            <a:off x="4560838" y="2953513"/>
            <a:ext cx="3634410" cy="234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17"/>
          <p:cNvSpPr/>
          <p:nvPr/>
        </p:nvSpPr>
        <p:spPr>
          <a:xfrm>
            <a:off x="4571999" y="2933732"/>
            <a:ext cx="2742770" cy="274143"/>
          </a:xfrm>
          <a:prstGeom prst="rect">
            <a:avLst/>
          </a:prstGeom>
          <a:solidFill>
            <a:schemeClr val="tx1">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9"/>
          <p:cNvSpPr/>
          <p:nvPr/>
        </p:nvSpPr>
        <p:spPr>
          <a:xfrm>
            <a:off x="4560838" y="3330676"/>
            <a:ext cx="3680389" cy="234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17"/>
          <p:cNvSpPr/>
          <p:nvPr/>
        </p:nvSpPr>
        <p:spPr>
          <a:xfrm>
            <a:off x="4560838" y="3330676"/>
            <a:ext cx="3675172" cy="223559"/>
          </a:xfrm>
          <a:prstGeom prst="rect">
            <a:avLst/>
          </a:prstGeom>
          <a:solidFill>
            <a:schemeClr val="tx1">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9"/>
          <p:cNvSpPr/>
          <p:nvPr/>
        </p:nvSpPr>
        <p:spPr>
          <a:xfrm>
            <a:off x="4599170" y="3696818"/>
            <a:ext cx="3634410" cy="234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17"/>
          <p:cNvSpPr/>
          <p:nvPr/>
        </p:nvSpPr>
        <p:spPr>
          <a:xfrm>
            <a:off x="4571999" y="3714330"/>
            <a:ext cx="3688753" cy="234580"/>
          </a:xfrm>
          <a:prstGeom prst="rect">
            <a:avLst/>
          </a:prstGeom>
          <a:solidFill>
            <a:schemeClr val="tx1">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17"/>
          <p:cNvSpPr/>
          <p:nvPr/>
        </p:nvSpPr>
        <p:spPr>
          <a:xfrm>
            <a:off x="4560838" y="2534119"/>
            <a:ext cx="3222004" cy="234580"/>
          </a:xfrm>
          <a:prstGeom prst="rect">
            <a:avLst/>
          </a:prstGeom>
          <a:solidFill>
            <a:schemeClr val="tx1">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1951231"/>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72008" y="2570616"/>
            <a:ext cx="9324528" cy="1081254"/>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marL="285750" lvl="0" indent="-285750">
              <a:spcBef>
                <a:spcPct val="20000"/>
              </a:spcBef>
              <a:buFont typeface="Arial" panose="020B0604020202020204" pitchFamily="34" charset="0"/>
              <a:buChar char="•"/>
              <a:defRPr/>
            </a:pPr>
            <a:r>
              <a:rPr lang="fr-FR" sz="5400" dirty="0">
                <a:solidFill>
                  <a:schemeClr val="bg1"/>
                </a:solidFill>
              </a:rPr>
              <a:t>Conclusion &amp; perspectives </a:t>
            </a:r>
            <a:endParaRPr lang="en-US" sz="5400" dirty="0">
              <a:solidFill>
                <a:schemeClr val="bg1"/>
              </a:solidFill>
              <a:latin typeface="Century Gothic" pitchFamily="34" charset="0"/>
            </a:endParaRPr>
          </a:p>
        </p:txBody>
      </p:sp>
      <p:sp>
        <p:nvSpPr>
          <p:cNvPr id="7" name="Rectangle 6"/>
          <p:cNvSpPr/>
          <p:nvPr/>
        </p:nvSpPr>
        <p:spPr>
          <a:xfrm>
            <a:off x="3565391" y="5049743"/>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3" name="Rectangle 12"/>
          <p:cNvSpPr/>
          <p:nvPr/>
        </p:nvSpPr>
        <p:spPr>
          <a:xfrm>
            <a:off x="4280104" y="3515855"/>
            <a:ext cx="583793" cy="6400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2" name="Image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67944" y="1204175"/>
            <a:ext cx="1335010" cy="1335010"/>
          </a:xfrm>
          <a:prstGeom prst="rect">
            <a:avLst/>
          </a:prstGeom>
        </p:spPr>
      </p:pic>
    </p:spTree>
    <p:extLst>
      <p:ext uri="{BB962C8B-B14F-4D97-AF65-F5344CB8AC3E}">
        <p14:creationId xmlns:p14="http://schemas.microsoft.com/office/powerpoint/2010/main" val="33884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5653466" y="1341813"/>
            <a:ext cx="1653425" cy="1653425"/>
          </a:xfrm>
          <a:prstGeom prst="ellipse">
            <a:avLst/>
          </a:prstGeom>
          <a:solidFill>
            <a:schemeClr val="accent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Oval 10"/>
          <p:cNvSpPr/>
          <p:nvPr/>
        </p:nvSpPr>
        <p:spPr bwMode="auto">
          <a:xfrm>
            <a:off x="1225251" y="3092889"/>
            <a:ext cx="3029266" cy="1653425"/>
          </a:xfrm>
          <a:prstGeom prst="ellipse">
            <a:avLst/>
          </a:prstGeom>
          <a:solidFill>
            <a:schemeClr val="accent4"/>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b="1" dirty="0" err="1">
                <a:solidFill>
                  <a:schemeClr val="bg1"/>
                </a:solidFill>
                <a:latin typeface="Century Gothic" pitchFamily="34" charset="0"/>
              </a:rPr>
              <a:t>Api</a:t>
            </a:r>
            <a:r>
              <a:rPr lang="en-US" b="1" dirty="0">
                <a:solidFill>
                  <a:schemeClr val="bg1"/>
                </a:solidFill>
                <a:latin typeface="Century Gothic" pitchFamily="34" charset="0"/>
              </a:rPr>
              <a:t> </a:t>
            </a:r>
            <a:r>
              <a:rPr lang="en-US" b="1" dirty="0" err="1">
                <a:solidFill>
                  <a:schemeClr val="bg1"/>
                </a:solidFill>
                <a:latin typeface="Century Gothic" pitchFamily="34" charset="0"/>
              </a:rPr>
              <a:t>facebook</a:t>
            </a:r>
            <a:r>
              <a:rPr lang="en-US" b="1" dirty="0">
                <a:solidFill>
                  <a:schemeClr val="bg1"/>
                </a:solidFill>
                <a:latin typeface="Century Gothic" pitchFamily="34" charset="0"/>
              </a:rPr>
              <a:t> </a:t>
            </a:r>
            <a:r>
              <a:rPr lang="en-US" b="1" dirty="0" err="1">
                <a:solidFill>
                  <a:schemeClr val="bg1"/>
                </a:solidFill>
                <a:latin typeface="Century Gothic" pitchFamily="34" charset="0"/>
              </a:rPr>
              <a:t>dans</a:t>
            </a:r>
            <a:r>
              <a:rPr lang="en-US" b="1" dirty="0">
                <a:solidFill>
                  <a:schemeClr val="bg1"/>
                </a:solidFill>
                <a:latin typeface="Century Gothic" pitchFamily="34" charset="0"/>
              </a:rPr>
              <a:t> </a:t>
            </a:r>
            <a:r>
              <a:rPr lang="en-US" b="1" dirty="0" err="1">
                <a:solidFill>
                  <a:schemeClr val="bg1"/>
                </a:solidFill>
                <a:latin typeface="Century Gothic" pitchFamily="34" charset="0"/>
              </a:rPr>
              <a:t>l’application</a:t>
            </a:r>
            <a:r>
              <a:rPr lang="en-US" b="1" dirty="0">
                <a:solidFill>
                  <a:schemeClr val="bg1"/>
                </a:solidFill>
                <a:latin typeface="Century Gothic" pitchFamily="34" charset="0"/>
              </a:rPr>
              <a:t> java </a:t>
            </a:r>
            <a:endParaRPr lang="en-US" dirty="0">
              <a:solidFill>
                <a:schemeClr val="bg1"/>
              </a:solidFill>
              <a:latin typeface="Century Gothic" pitchFamily="34" charset="0"/>
            </a:endParaRPr>
          </a:p>
        </p:txBody>
      </p:sp>
      <p:sp>
        <p:nvSpPr>
          <p:cNvPr id="13" name="Oval 12"/>
          <p:cNvSpPr/>
          <p:nvPr/>
        </p:nvSpPr>
        <p:spPr bwMode="auto">
          <a:xfrm>
            <a:off x="2680307" y="824895"/>
            <a:ext cx="1874464" cy="1874464"/>
          </a:xfrm>
          <a:prstGeom prst="ellipse">
            <a:avLst/>
          </a:prstGeom>
          <a:solidFill>
            <a:schemeClr val="accent5"/>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 name="Oval 13"/>
          <p:cNvSpPr/>
          <p:nvPr/>
        </p:nvSpPr>
        <p:spPr bwMode="auto">
          <a:xfrm>
            <a:off x="5152421" y="3606195"/>
            <a:ext cx="1435803" cy="1327757"/>
          </a:xfrm>
          <a:prstGeom prst="ellipse">
            <a:avLst/>
          </a:prstGeom>
          <a:solidFill>
            <a:schemeClr val="accent3"/>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 name="Oval 3"/>
          <p:cNvSpPr/>
          <p:nvPr/>
        </p:nvSpPr>
        <p:spPr bwMode="auto">
          <a:xfrm>
            <a:off x="3479800" y="1762125"/>
            <a:ext cx="2590800" cy="2590800"/>
          </a:xfrm>
          <a:prstGeom prst="ellipse">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Rectangle 21"/>
          <p:cNvSpPr/>
          <p:nvPr/>
        </p:nvSpPr>
        <p:spPr>
          <a:xfrm>
            <a:off x="2615542" y="1584612"/>
            <a:ext cx="1996059" cy="461665"/>
          </a:xfrm>
          <a:prstGeom prst="rect">
            <a:avLst/>
          </a:prstGeom>
        </p:spPr>
        <p:txBody>
          <a:bodyPr wrap="none">
            <a:spAutoFit/>
          </a:bodyPr>
          <a:lstStyle/>
          <a:p>
            <a:pPr algn="ctr"/>
            <a:r>
              <a:rPr lang="en-US" sz="1200" b="1" dirty="0" err="1">
                <a:solidFill>
                  <a:schemeClr val="bg1"/>
                </a:solidFill>
                <a:latin typeface="Century Gothic" pitchFamily="34" charset="0"/>
              </a:rPr>
              <a:t>Partage</a:t>
            </a:r>
            <a:r>
              <a:rPr lang="en-US" sz="1200" b="1" dirty="0">
                <a:solidFill>
                  <a:schemeClr val="bg1"/>
                </a:solidFill>
                <a:latin typeface="Century Gothic" pitchFamily="34" charset="0"/>
              </a:rPr>
              <a:t> des promotions </a:t>
            </a:r>
          </a:p>
          <a:p>
            <a:pPr algn="ctr"/>
            <a:r>
              <a:rPr lang="en-US" sz="1200" b="1" dirty="0" err="1">
                <a:solidFill>
                  <a:schemeClr val="bg1"/>
                </a:solidFill>
                <a:latin typeface="Century Gothic" pitchFamily="34" charset="0"/>
              </a:rPr>
              <a:t>sur</a:t>
            </a:r>
            <a:r>
              <a:rPr lang="en-US" sz="1200" b="1" dirty="0">
                <a:solidFill>
                  <a:schemeClr val="bg1"/>
                </a:solidFill>
                <a:latin typeface="Century Gothic" pitchFamily="34" charset="0"/>
              </a:rPr>
              <a:t> </a:t>
            </a:r>
            <a:r>
              <a:rPr lang="en-US" sz="1200" b="1" dirty="0" err="1">
                <a:solidFill>
                  <a:schemeClr val="bg1"/>
                </a:solidFill>
                <a:latin typeface="Century Gothic" pitchFamily="34" charset="0"/>
              </a:rPr>
              <a:t>facebook</a:t>
            </a:r>
            <a:endParaRPr lang="en-US" sz="1200" dirty="0">
              <a:solidFill>
                <a:schemeClr val="bg1"/>
              </a:solidFill>
              <a:latin typeface="Century Gothic" pitchFamily="34" charset="0"/>
            </a:endParaRPr>
          </a:p>
        </p:txBody>
      </p:sp>
      <p:sp>
        <p:nvSpPr>
          <p:cNvPr id="23" name="Rectangle 22"/>
          <p:cNvSpPr/>
          <p:nvPr/>
        </p:nvSpPr>
        <p:spPr>
          <a:xfrm>
            <a:off x="5965457" y="2168526"/>
            <a:ext cx="1029449" cy="461665"/>
          </a:xfrm>
          <a:prstGeom prst="rect">
            <a:avLst/>
          </a:prstGeom>
        </p:spPr>
        <p:txBody>
          <a:bodyPr wrap="none">
            <a:spAutoFit/>
          </a:bodyPr>
          <a:lstStyle/>
          <a:p>
            <a:pPr algn="ctr"/>
            <a:r>
              <a:rPr lang="en-US" sz="1200" b="1" dirty="0">
                <a:solidFill>
                  <a:schemeClr val="bg1"/>
                </a:solidFill>
                <a:latin typeface="Century Gothic" pitchFamily="34" charset="0"/>
              </a:rPr>
              <a:t>Forums de</a:t>
            </a:r>
          </a:p>
          <a:p>
            <a:pPr algn="ctr"/>
            <a:r>
              <a:rPr lang="en-US" sz="1200" b="1" dirty="0">
                <a:solidFill>
                  <a:schemeClr val="bg1"/>
                </a:solidFill>
                <a:latin typeface="Century Gothic" pitchFamily="34" charset="0"/>
              </a:rPr>
              <a:t> discussion </a:t>
            </a:r>
            <a:endParaRPr lang="en-US" sz="1200" dirty="0">
              <a:solidFill>
                <a:schemeClr val="bg1"/>
              </a:solidFill>
              <a:latin typeface="Century Gothic" pitchFamily="34" charset="0"/>
            </a:endParaRPr>
          </a:p>
        </p:txBody>
      </p:sp>
      <p:sp>
        <p:nvSpPr>
          <p:cNvPr id="24" name="Rectangle 23"/>
          <p:cNvSpPr/>
          <p:nvPr/>
        </p:nvSpPr>
        <p:spPr>
          <a:xfrm>
            <a:off x="3749149" y="2607591"/>
            <a:ext cx="2204884" cy="923330"/>
          </a:xfrm>
          <a:prstGeom prst="rect">
            <a:avLst/>
          </a:prstGeom>
        </p:spPr>
        <p:txBody>
          <a:bodyPr wrap="square">
            <a:spAutoFit/>
          </a:bodyPr>
          <a:lstStyle/>
          <a:p>
            <a:pPr algn="ctr"/>
            <a:r>
              <a:rPr lang="fr-FR" b="1" dirty="0" smtClean="0">
                <a:solidFill>
                  <a:schemeClr val="bg1"/>
                </a:solidFill>
                <a:latin typeface="Century Gothic" pitchFamily="34" charset="0"/>
              </a:rPr>
              <a:t>Développer</a:t>
            </a:r>
          </a:p>
          <a:p>
            <a:pPr algn="ctr"/>
            <a:r>
              <a:rPr lang="fr-FR" b="1" dirty="0" smtClean="0">
                <a:solidFill>
                  <a:schemeClr val="bg1"/>
                </a:solidFill>
                <a:latin typeface="Century Gothic" pitchFamily="34" charset="0"/>
              </a:rPr>
              <a:t> l’application</a:t>
            </a:r>
          </a:p>
          <a:p>
            <a:pPr algn="ctr"/>
            <a:r>
              <a:rPr lang="fr-FR" b="1" dirty="0" smtClean="0">
                <a:solidFill>
                  <a:schemeClr val="bg1"/>
                </a:solidFill>
                <a:latin typeface="Century Gothic" pitchFamily="34" charset="0"/>
              </a:rPr>
              <a:t> sous </a:t>
            </a:r>
            <a:r>
              <a:rPr lang="fr-FR" b="1" dirty="0" err="1" smtClean="0">
                <a:solidFill>
                  <a:schemeClr val="bg1"/>
                </a:solidFill>
                <a:latin typeface="Century Gothic" pitchFamily="34" charset="0"/>
              </a:rPr>
              <a:t>android</a:t>
            </a:r>
            <a:endParaRPr lang="en-US" dirty="0">
              <a:solidFill>
                <a:schemeClr val="bg1"/>
              </a:solidFill>
              <a:latin typeface="Century Gothic" pitchFamily="34" charset="0"/>
            </a:endParaRPr>
          </a:p>
        </p:txBody>
      </p:sp>
      <p:sp>
        <p:nvSpPr>
          <p:cNvPr id="25" name="Rectangle 24"/>
          <p:cNvSpPr/>
          <p:nvPr/>
        </p:nvSpPr>
        <p:spPr>
          <a:xfrm>
            <a:off x="5194766" y="4382983"/>
            <a:ext cx="1465466" cy="276999"/>
          </a:xfrm>
          <a:prstGeom prst="rect">
            <a:avLst/>
          </a:prstGeom>
        </p:spPr>
        <p:txBody>
          <a:bodyPr wrap="none">
            <a:spAutoFit/>
          </a:bodyPr>
          <a:lstStyle/>
          <a:p>
            <a:pPr algn="ctr"/>
            <a:r>
              <a:rPr lang="fr-FR" sz="1200" b="1" dirty="0">
                <a:solidFill>
                  <a:schemeClr val="bg1"/>
                </a:solidFill>
                <a:latin typeface="Century Gothic" pitchFamily="34" charset="0"/>
              </a:rPr>
              <a:t>Système</a:t>
            </a:r>
            <a:r>
              <a:rPr lang="en-US" sz="1200" b="1" dirty="0">
                <a:solidFill>
                  <a:schemeClr val="bg1"/>
                </a:solidFill>
                <a:latin typeface="Century Gothic" pitchFamily="34" charset="0"/>
              </a:rPr>
              <a:t> de vote </a:t>
            </a:r>
            <a:endParaRPr lang="en-US" sz="1200" dirty="0">
              <a:solidFill>
                <a:schemeClr val="bg1"/>
              </a:solidFill>
              <a:latin typeface="Century Gothic" pitchFamily="34" charset="0"/>
            </a:endParaRPr>
          </a:p>
        </p:txBody>
      </p:sp>
      <p:pic>
        <p:nvPicPr>
          <p:cNvPr id="9218" name="Picture 2" descr="http://www.clker.com/cliparts/S/z/Y/Y/O/J/share-icon-hi.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3293083" y="1087731"/>
            <a:ext cx="456066" cy="50816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cdn3.iconfinder.com/data/icons/linecons-free-vector-icons-pack/32/like-512.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5587966" y="3977323"/>
            <a:ext cx="432361" cy="43236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mimecast.com/globalassets/Global/Website-2013-Images/module-thumbs/module-icon-forum-speech.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082024" y="1687993"/>
            <a:ext cx="803450" cy="480532"/>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1752600" y="239973"/>
            <a:ext cx="5638800" cy="353524"/>
          </a:xfrm>
        </p:spPr>
        <p:txBody>
          <a:bodyPr/>
          <a:lstStyle/>
          <a:p>
            <a:r>
              <a:rPr lang="en-US" sz="2800" dirty="0">
                <a:latin typeface="Century Gothic" pitchFamily="34" charset="0"/>
              </a:rPr>
              <a:t>Perspectives  </a:t>
            </a:r>
          </a:p>
        </p:txBody>
      </p:sp>
    </p:spTree>
    <p:extLst>
      <p:ext uri="{BB962C8B-B14F-4D97-AF65-F5344CB8AC3E}">
        <p14:creationId xmlns:p14="http://schemas.microsoft.com/office/powerpoint/2010/main" val="653222810"/>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750"/>
                                        <p:tgtEl>
                                          <p:spTgt spid="8"/>
                                        </p:tgtEl>
                                      </p:cBhvr>
                                    </p:animEffect>
                                  </p:childTnLst>
                                </p:cTn>
                              </p:par>
                            </p:childTnLst>
                          </p:cTn>
                        </p:par>
                        <p:par>
                          <p:cTn id="12" fill="hold">
                            <p:stCondLst>
                              <p:cond delay="1500"/>
                            </p:stCondLst>
                            <p:childTnLst>
                              <p:par>
                                <p:cTn id="13" presetID="53" presetClass="entr" presetSubtype="16" fill="hold" nodeType="afterEffect">
                                  <p:stCondLst>
                                    <p:cond delay="0"/>
                                  </p:stCondLst>
                                  <p:childTnLst>
                                    <p:set>
                                      <p:cBhvr>
                                        <p:cTn id="14" dur="1" fill="hold">
                                          <p:stCondLst>
                                            <p:cond delay="0"/>
                                          </p:stCondLst>
                                        </p:cTn>
                                        <p:tgtEl>
                                          <p:spTgt spid="9224"/>
                                        </p:tgtEl>
                                        <p:attrNameLst>
                                          <p:attrName>style.visibility</p:attrName>
                                        </p:attrNameLst>
                                      </p:cBhvr>
                                      <p:to>
                                        <p:strVal val="visible"/>
                                      </p:to>
                                    </p:set>
                                    <p:anim calcmode="lin" valueType="num">
                                      <p:cBhvr>
                                        <p:cTn id="15" dur="500" fill="hold"/>
                                        <p:tgtEl>
                                          <p:spTgt spid="9224"/>
                                        </p:tgtEl>
                                        <p:attrNameLst>
                                          <p:attrName>ppt_w</p:attrName>
                                        </p:attrNameLst>
                                      </p:cBhvr>
                                      <p:tavLst>
                                        <p:tav tm="0">
                                          <p:val>
                                            <p:fltVal val="0"/>
                                          </p:val>
                                        </p:tav>
                                        <p:tav tm="100000">
                                          <p:val>
                                            <p:strVal val="#ppt_w"/>
                                          </p:val>
                                        </p:tav>
                                      </p:tavLst>
                                    </p:anim>
                                    <p:anim calcmode="lin" valueType="num">
                                      <p:cBhvr>
                                        <p:cTn id="16" dur="500" fill="hold"/>
                                        <p:tgtEl>
                                          <p:spTgt spid="9224"/>
                                        </p:tgtEl>
                                        <p:attrNameLst>
                                          <p:attrName>ppt_h</p:attrName>
                                        </p:attrNameLst>
                                      </p:cBhvr>
                                      <p:tavLst>
                                        <p:tav tm="0">
                                          <p:val>
                                            <p:fltVal val="0"/>
                                          </p:val>
                                        </p:tav>
                                        <p:tav tm="100000">
                                          <p:val>
                                            <p:strVal val="#ppt_h"/>
                                          </p:val>
                                        </p:tav>
                                      </p:tavLst>
                                    </p:anim>
                                    <p:animEffect transition="in" filter="fade">
                                      <p:cBhvr>
                                        <p:cTn id="17" dur="500"/>
                                        <p:tgtEl>
                                          <p:spTgt spid="922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750"/>
                                        <p:tgtEl>
                                          <p:spTgt spid="14"/>
                                        </p:tgtEl>
                                      </p:cBhvr>
                                    </p:animEffect>
                                  </p:childTnLst>
                                </p:cTn>
                              </p:par>
                            </p:childTnLst>
                          </p:cTn>
                        </p:par>
                        <p:par>
                          <p:cTn id="26" fill="hold">
                            <p:stCondLst>
                              <p:cond delay="3250"/>
                            </p:stCondLst>
                            <p:childTnLst>
                              <p:par>
                                <p:cTn id="27" presetID="53" presetClass="entr" presetSubtype="16" fill="hold" nodeType="afterEffect">
                                  <p:stCondLst>
                                    <p:cond delay="0"/>
                                  </p:stCondLst>
                                  <p:childTnLst>
                                    <p:set>
                                      <p:cBhvr>
                                        <p:cTn id="28" dur="1" fill="hold">
                                          <p:stCondLst>
                                            <p:cond delay="0"/>
                                          </p:stCondLst>
                                        </p:cTn>
                                        <p:tgtEl>
                                          <p:spTgt spid="9222"/>
                                        </p:tgtEl>
                                        <p:attrNameLst>
                                          <p:attrName>style.visibility</p:attrName>
                                        </p:attrNameLst>
                                      </p:cBhvr>
                                      <p:to>
                                        <p:strVal val="visible"/>
                                      </p:to>
                                    </p:set>
                                    <p:anim calcmode="lin" valueType="num">
                                      <p:cBhvr>
                                        <p:cTn id="29" dur="500" fill="hold"/>
                                        <p:tgtEl>
                                          <p:spTgt spid="9222"/>
                                        </p:tgtEl>
                                        <p:attrNameLst>
                                          <p:attrName>ppt_w</p:attrName>
                                        </p:attrNameLst>
                                      </p:cBhvr>
                                      <p:tavLst>
                                        <p:tav tm="0">
                                          <p:val>
                                            <p:fltVal val="0"/>
                                          </p:val>
                                        </p:tav>
                                        <p:tav tm="100000">
                                          <p:val>
                                            <p:strVal val="#ppt_w"/>
                                          </p:val>
                                        </p:tav>
                                      </p:tavLst>
                                    </p:anim>
                                    <p:anim calcmode="lin" valueType="num">
                                      <p:cBhvr>
                                        <p:cTn id="30" dur="500" fill="hold"/>
                                        <p:tgtEl>
                                          <p:spTgt spid="9222"/>
                                        </p:tgtEl>
                                        <p:attrNameLst>
                                          <p:attrName>ppt_h</p:attrName>
                                        </p:attrNameLst>
                                      </p:cBhvr>
                                      <p:tavLst>
                                        <p:tav tm="0">
                                          <p:val>
                                            <p:fltVal val="0"/>
                                          </p:val>
                                        </p:tav>
                                        <p:tav tm="100000">
                                          <p:val>
                                            <p:strVal val="#ppt_h"/>
                                          </p:val>
                                        </p:tav>
                                      </p:tavLst>
                                    </p:anim>
                                    <p:animEffect transition="in" filter="fade">
                                      <p:cBhvr>
                                        <p:cTn id="31" dur="500"/>
                                        <p:tgtEl>
                                          <p:spTgt spid="9222"/>
                                        </p:tgtEl>
                                      </p:cBhvr>
                                    </p:animEffect>
                                  </p:childTnLst>
                                </p:cTn>
                              </p:par>
                            </p:childTnLst>
                          </p:cTn>
                        </p:par>
                        <p:par>
                          <p:cTn id="32" fill="hold">
                            <p:stCondLst>
                              <p:cond delay="3750"/>
                            </p:stCondLst>
                            <p:childTnLst>
                              <p:par>
                                <p:cTn id="33" presetID="22" presetClass="entr" presetSubtype="8"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p:stCondLst>
                              <p:cond delay="4250"/>
                            </p:stCondLst>
                            <p:childTnLst>
                              <p:par>
                                <p:cTn id="37" presetID="21"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750"/>
                                        <p:tgtEl>
                                          <p:spTgt spid="13"/>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9218"/>
                                        </p:tgtEl>
                                        <p:attrNameLst>
                                          <p:attrName>style.visibility</p:attrName>
                                        </p:attrNameLst>
                                      </p:cBhvr>
                                      <p:to>
                                        <p:strVal val="visible"/>
                                      </p:to>
                                    </p:set>
                                    <p:anim calcmode="lin" valueType="num">
                                      <p:cBhvr>
                                        <p:cTn id="43" dur="500" fill="hold"/>
                                        <p:tgtEl>
                                          <p:spTgt spid="9218"/>
                                        </p:tgtEl>
                                        <p:attrNameLst>
                                          <p:attrName>ppt_w</p:attrName>
                                        </p:attrNameLst>
                                      </p:cBhvr>
                                      <p:tavLst>
                                        <p:tav tm="0">
                                          <p:val>
                                            <p:fltVal val="0"/>
                                          </p:val>
                                        </p:tav>
                                        <p:tav tm="100000">
                                          <p:val>
                                            <p:strVal val="#ppt_w"/>
                                          </p:val>
                                        </p:tav>
                                      </p:tavLst>
                                    </p:anim>
                                    <p:anim calcmode="lin" valueType="num">
                                      <p:cBhvr>
                                        <p:cTn id="44" dur="500" fill="hold"/>
                                        <p:tgtEl>
                                          <p:spTgt spid="9218"/>
                                        </p:tgtEl>
                                        <p:attrNameLst>
                                          <p:attrName>ppt_h</p:attrName>
                                        </p:attrNameLst>
                                      </p:cBhvr>
                                      <p:tavLst>
                                        <p:tav tm="0">
                                          <p:val>
                                            <p:fltVal val="0"/>
                                          </p:val>
                                        </p:tav>
                                        <p:tav tm="100000">
                                          <p:val>
                                            <p:strVal val="#ppt_h"/>
                                          </p:val>
                                        </p:tav>
                                      </p:tavLst>
                                    </p:anim>
                                    <p:animEffect transition="in" filter="fade">
                                      <p:cBhvr>
                                        <p:cTn id="45" dur="500"/>
                                        <p:tgtEl>
                                          <p:spTgt spid="9218"/>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6000"/>
                            </p:stCondLst>
                            <p:childTnLst>
                              <p:par>
                                <p:cTn id="51" presetID="21" presetClass="entr" presetSubtype="1"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heel(1)">
                                      <p:cBhvr>
                                        <p:cTn id="53" dur="750"/>
                                        <p:tgtEl>
                                          <p:spTgt spid="11"/>
                                        </p:tgtEl>
                                      </p:cBhvr>
                                    </p:animEffect>
                                  </p:childTnLst>
                                </p:cTn>
                              </p:par>
                            </p:childTnLst>
                          </p:cTn>
                        </p:par>
                        <p:par>
                          <p:cTn id="54" fill="hold">
                            <p:stCondLst>
                              <p:cond delay="6750"/>
                            </p:stCondLst>
                            <p:childTnLst>
                              <p:par>
                                <p:cTn id="55" presetID="22" presetClass="entr" presetSubtype="8"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4" grpId="0" animBg="1"/>
      <p:bldP spid="22"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latin typeface="Century Gothic" pitchFamily="34" charset="0"/>
              </a:rPr>
              <a:t>Merci pour votre attention </a:t>
            </a:r>
          </a:p>
        </p:txBody>
      </p:sp>
    </p:spTree>
    <p:extLst>
      <p:ext uri="{BB962C8B-B14F-4D97-AF65-F5344CB8AC3E}">
        <p14:creationId xmlns:p14="http://schemas.microsoft.com/office/powerpoint/2010/main" val="14228832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ctrTitle"/>
          </p:nvPr>
        </p:nvSpPr>
        <p:spPr>
          <a:xfrm>
            <a:off x="1763688" y="1658862"/>
            <a:ext cx="5373351" cy="1416944"/>
          </a:xfrm>
          <a:prstGeom prst="rect">
            <a:avLst/>
          </a:prstGeom>
        </p:spPr>
        <p:txBody>
          <a:bodyPr lIns="91425" tIns="91425" rIns="91425" bIns="91425" anchor="b" anchorCtr="0">
            <a:noAutofit/>
          </a:bodyPr>
          <a:lstStyle/>
          <a:p>
            <a:pPr lvl="0" rtl="0">
              <a:spcBef>
                <a:spcPts val="0"/>
              </a:spcBef>
              <a:buNone/>
            </a:pPr>
            <a:endParaRPr lang="en" dirty="0"/>
          </a:p>
          <a:p>
            <a:pPr lvl="0" rtl="0">
              <a:spcBef>
                <a:spcPts val="0"/>
              </a:spcBef>
              <a:buNone/>
            </a:pPr>
            <a:r>
              <a:rPr lang="en" sz="6000" b="1" dirty="0">
                <a:solidFill>
                  <a:schemeClr val="accent1">
                    <a:lumMod val="75000"/>
                  </a:schemeClr>
                </a:solidFill>
              </a:rPr>
              <a:t>Introduction</a:t>
            </a:r>
            <a:endParaRPr lang="en" sz="3200" b="1" dirty="0">
              <a:solidFill>
                <a:schemeClr val="accent1">
                  <a:lumMod val="75000"/>
                </a:schemeClr>
              </a:solidFill>
            </a:endParaRPr>
          </a:p>
        </p:txBody>
      </p:sp>
      <p:sp>
        <p:nvSpPr>
          <p:cNvPr id="2" name="Sous-titre 1"/>
          <p:cNvSpPr>
            <a:spLocks noGrp="1"/>
          </p:cNvSpPr>
          <p:nvPr>
            <p:ph type="subTitle" idx="1"/>
          </p:nvPr>
        </p:nvSpPr>
        <p:spPr/>
        <p:txBody>
          <a:bodyPr/>
          <a:lstStyle/>
          <a:p>
            <a:r>
              <a:rPr lang="fr-FR" dirty="0"/>
              <a:t> </a:t>
            </a:r>
          </a:p>
        </p:txBody>
      </p:sp>
      <p:pic>
        <p:nvPicPr>
          <p:cNvPr id="4" name="Image 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923928" y="1126000"/>
            <a:ext cx="1037249" cy="1037249"/>
          </a:xfrm>
          <a:prstGeom prst="rect">
            <a:avLst/>
          </a:prstGeom>
        </p:spPr>
      </p:pic>
    </p:spTree>
    <p:extLst>
      <p:ext uri="{BB962C8B-B14F-4D97-AF65-F5344CB8AC3E}">
        <p14:creationId xmlns:p14="http://schemas.microsoft.com/office/powerpoint/2010/main" val="394543839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7"/>
          <p:cNvSpPr>
            <a:spLocks/>
          </p:cNvSpPr>
          <p:nvPr/>
        </p:nvSpPr>
        <p:spPr bwMode="auto">
          <a:xfrm>
            <a:off x="7201707" y="1919456"/>
            <a:ext cx="1330733" cy="2172303"/>
          </a:xfrm>
          <a:custGeom>
            <a:avLst/>
            <a:gdLst>
              <a:gd name="T0" fmla="*/ 558 w 1049"/>
              <a:gd name="T1" fmla="*/ 81 h 1712"/>
              <a:gd name="T2" fmla="*/ 354 w 1049"/>
              <a:gd name="T3" fmla="*/ 71 h 1712"/>
              <a:gd name="T4" fmla="*/ 0 w 1049"/>
              <a:gd name="T5" fmla="*/ 495 h 1712"/>
              <a:gd name="T6" fmla="*/ 328 w 1049"/>
              <a:gd name="T7" fmla="*/ 1063 h 1712"/>
              <a:gd name="T8" fmla="*/ 558 w 1049"/>
              <a:gd name="T9" fmla="*/ 1462 h 1712"/>
              <a:gd name="T10" fmla="*/ 569 w 1049"/>
              <a:gd name="T11" fmla="*/ 1712 h 1712"/>
              <a:gd name="T12" fmla="*/ 588 w 1049"/>
              <a:gd name="T13" fmla="*/ 1679 h 1712"/>
              <a:gd name="T14" fmla="*/ 976 w 1049"/>
              <a:gd name="T15" fmla="*/ 1018 h 1712"/>
              <a:gd name="T16" fmla="*/ 976 w 1049"/>
              <a:gd name="T17" fmla="*/ 77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9" h="1712">
                <a:moveTo>
                  <a:pt x="558" y="81"/>
                </a:moveTo>
                <a:cubicBezTo>
                  <a:pt x="558" y="81"/>
                  <a:pt x="482" y="0"/>
                  <a:pt x="354" y="71"/>
                </a:cubicBezTo>
                <a:cubicBezTo>
                  <a:pt x="226" y="142"/>
                  <a:pt x="0" y="495"/>
                  <a:pt x="0" y="495"/>
                </a:cubicBezTo>
                <a:cubicBezTo>
                  <a:pt x="328" y="1063"/>
                  <a:pt x="328" y="1063"/>
                  <a:pt x="328" y="1063"/>
                </a:cubicBezTo>
                <a:cubicBezTo>
                  <a:pt x="558" y="1462"/>
                  <a:pt x="558" y="1462"/>
                  <a:pt x="558" y="1462"/>
                </a:cubicBezTo>
                <a:cubicBezTo>
                  <a:pt x="558" y="1462"/>
                  <a:pt x="628" y="1595"/>
                  <a:pt x="569" y="1712"/>
                </a:cubicBezTo>
                <a:cubicBezTo>
                  <a:pt x="588" y="1679"/>
                  <a:pt x="588" y="1679"/>
                  <a:pt x="588" y="1679"/>
                </a:cubicBezTo>
                <a:cubicBezTo>
                  <a:pt x="976" y="1018"/>
                  <a:pt x="976" y="1018"/>
                  <a:pt x="976" y="1018"/>
                </a:cubicBezTo>
                <a:cubicBezTo>
                  <a:pt x="976" y="1018"/>
                  <a:pt x="1049" y="897"/>
                  <a:pt x="976" y="77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8"/>
          <p:cNvSpPr>
            <a:spLocks/>
          </p:cNvSpPr>
          <p:nvPr/>
        </p:nvSpPr>
        <p:spPr bwMode="auto">
          <a:xfrm>
            <a:off x="5990545" y="1955922"/>
            <a:ext cx="1921584" cy="1991716"/>
          </a:xfrm>
          <a:custGeom>
            <a:avLst/>
            <a:gdLst>
              <a:gd name="T0" fmla="*/ 618 w 1515"/>
              <a:gd name="T1" fmla="*/ 0 h 1569"/>
              <a:gd name="T2" fmla="*/ 1415 w 1515"/>
              <a:gd name="T3" fmla="*/ 0 h 1569"/>
              <a:gd name="T4" fmla="*/ 1515 w 1515"/>
              <a:gd name="T5" fmla="*/ 51 h 1569"/>
              <a:gd name="T6" fmla="*/ 1370 w 1515"/>
              <a:gd name="T7" fmla="*/ 29 h 1569"/>
              <a:gd name="T8" fmla="*/ 1172 w 1515"/>
              <a:gd name="T9" fmla="*/ 235 h 1569"/>
              <a:gd name="T10" fmla="*/ 401 w 1515"/>
              <a:gd name="T11" fmla="*/ 1569 h 1569"/>
              <a:gd name="T12" fmla="*/ 42 w 1515"/>
              <a:gd name="T13" fmla="*/ 945 h 1569"/>
              <a:gd name="T14" fmla="*/ 36 w 1515"/>
              <a:gd name="T15" fmla="*/ 805 h 1569"/>
              <a:gd name="T16" fmla="*/ 421 w 1515"/>
              <a:gd name="T17" fmla="*/ 139 h 1569"/>
              <a:gd name="T18" fmla="*/ 618 w 1515"/>
              <a:gd name="T19" fmla="*/ 0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5" h="1569">
                <a:moveTo>
                  <a:pt x="618" y="0"/>
                </a:moveTo>
                <a:cubicBezTo>
                  <a:pt x="1415" y="0"/>
                  <a:pt x="1415" y="0"/>
                  <a:pt x="1415" y="0"/>
                </a:cubicBezTo>
                <a:cubicBezTo>
                  <a:pt x="1415" y="0"/>
                  <a:pt x="1474" y="0"/>
                  <a:pt x="1515" y="51"/>
                </a:cubicBezTo>
                <a:cubicBezTo>
                  <a:pt x="1515" y="51"/>
                  <a:pt x="1460" y="1"/>
                  <a:pt x="1370" y="29"/>
                </a:cubicBezTo>
                <a:cubicBezTo>
                  <a:pt x="1279" y="57"/>
                  <a:pt x="1172" y="235"/>
                  <a:pt x="1172" y="235"/>
                </a:cubicBezTo>
                <a:cubicBezTo>
                  <a:pt x="401" y="1569"/>
                  <a:pt x="401" y="1569"/>
                  <a:pt x="401" y="1569"/>
                </a:cubicBezTo>
                <a:cubicBezTo>
                  <a:pt x="42" y="945"/>
                  <a:pt x="42" y="945"/>
                  <a:pt x="42" y="945"/>
                </a:cubicBezTo>
                <a:cubicBezTo>
                  <a:pt x="42" y="945"/>
                  <a:pt x="0" y="869"/>
                  <a:pt x="36" y="805"/>
                </a:cubicBezTo>
                <a:cubicBezTo>
                  <a:pt x="71" y="740"/>
                  <a:pt x="421" y="139"/>
                  <a:pt x="421" y="139"/>
                </a:cubicBezTo>
                <a:cubicBezTo>
                  <a:pt x="421" y="139"/>
                  <a:pt x="484" y="0"/>
                  <a:pt x="6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9"/>
          <p:cNvSpPr>
            <a:spLocks/>
          </p:cNvSpPr>
          <p:nvPr/>
        </p:nvSpPr>
        <p:spPr bwMode="auto">
          <a:xfrm>
            <a:off x="6039986" y="3149549"/>
            <a:ext cx="1958404" cy="1006377"/>
          </a:xfrm>
          <a:custGeom>
            <a:avLst/>
            <a:gdLst>
              <a:gd name="T0" fmla="*/ 1474 w 1544"/>
              <a:gd name="T1" fmla="*/ 490 h 793"/>
              <a:gd name="T2" fmla="*/ 1244 w 1544"/>
              <a:gd name="T3" fmla="*/ 91 h 793"/>
              <a:gd name="T4" fmla="*/ 307 w 1544"/>
              <a:gd name="T5" fmla="*/ 91 h 793"/>
              <a:gd name="T6" fmla="*/ 0 w 1544"/>
              <a:gd name="T7" fmla="*/ 0 h 793"/>
              <a:gd name="T8" fmla="*/ 388 w 1544"/>
              <a:gd name="T9" fmla="*/ 675 h 793"/>
              <a:gd name="T10" fmla="*/ 545 w 1544"/>
              <a:gd name="T11" fmla="*/ 793 h 793"/>
              <a:gd name="T12" fmla="*/ 1336 w 1544"/>
              <a:gd name="T13" fmla="*/ 793 h 793"/>
              <a:gd name="T14" fmla="*/ 1485 w 1544"/>
              <a:gd name="T15" fmla="*/ 740 h 793"/>
              <a:gd name="T16" fmla="*/ 1474 w 1544"/>
              <a:gd name="T17" fmla="*/ 49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4" h="793">
                <a:moveTo>
                  <a:pt x="1474" y="490"/>
                </a:moveTo>
                <a:cubicBezTo>
                  <a:pt x="1244" y="91"/>
                  <a:pt x="1244" y="91"/>
                  <a:pt x="1244" y="91"/>
                </a:cubicBezTo>
                <a:cubicBezTo>
                  <a:pt x="996" y="91"/>
                  <a:pt x="508" y="91"/>
                  <a:pt x="307" y="91"/>
                </a:cubicBezTo>
                <a:cubicBezTo>
                  <a:pt x="64" y="91"/>
                  <a:pt x="14" y="21"/>
                  <a:pt x="0" y="0"/>
                </a:cubicBezTo>
                <a:cubicBezTo>
                  <a:pt x="0" y="0"/>
                  <a:pt x="322" y="560"/>
                  <a:pt x="388" y="675"/>
                </a:cubicBezTo>
                <a:cubicBezTo>
                  <a:pt x="454" y="790"/>
                  <a:pt x="545" y="793"/>
                  <a:pt x="545" y="793"/>
                </a:cubicBezTo>
                <a:cubicBezTo>
                  <a:pt x="545" y="793"/>
                  <a:pt x="1215" y="793"/>
                  <a:pt x="1336" y="793"/>
                </a:cubicBezTo>
                <a:cubicBezTo>
                  <a:pt x="1457" y="793"/>
                  <a:pt x="1485" y="740"/>
                  <a:pt x="1485" y="740"/>
                </a:cubicBezTo>
                <a:cubicBezTo>
                  <a:pt x="1544" y="623"/>
                  <a:pt x="1474" y="490"/>
                  <a:pt x="1474" y="49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Box 15"/>
          <p:cNvSpPr txBox="1"/>
          <p:nvPr/>
        </p:nvSpPr>
        <p:spPr>
          <a:xfrm>
            <a:off x="6091303" y="2588300"/>
            <a:ext cx="1191352" cy="400110"/>
          </a:xfrm>
          <a:prstGeom prst="rect">
            <a:avLst/>
          </a:prstGeom>
          <a:noFill/>
        </p:spPr>
        <p:txBody>
          <a:bodyPr wrap="none" rtlCol="0">
            <a:spAutoFit/>
          </a:bodyPr>
          <a:lstStyle/>
          <a:p>
            <a:pPr algn="ctr"/>
            <a:r>
              <a:rPr lang="fr-FR" sz="1000" b="1" dirty="0">
                <a:solidFill>
                  <a:schemeClr val="bg1"/>
                </a:solidFill>
                <a:latin typeface="Century Gothic" pitchFamily="34" charset="0"/>
              </a:rPr>
              <a:t>Développement</a:t>
            </a:r>
          </a:p>
          <a:p>
            <a:pPr algn="ctr"/>
            <a:r>
              <a:rPr lang="en-US" sz="1000" b="1" dirty="0">
                <a:solidFill>
                  <a:schemeClr val="bg1"/>
                </a:solidFill>
                <a:latin typeface="Century Gothic" pitchFamily="34" charset="0"/>
              </a:rPr>
              <a:t> web</a:t>
            </a:r>
            <a:endParaRPr lang="en-US" sz="800" b="1" dirty="0">
              <a:solidFill>
                <a:schemeClr val="bg1"/>
              </a:solidFill>
              <a:latin typeface="Century Gothic" pitchFamily="34" charset="0"/>
            </a:endParaRPr>
          </a:p>
        </p:txBody>
      </p:sp>
      <p:sp>
        <p:nvSpPr>
          <p:cNvPr id="12" name="TextBox 27"/>
          <p:cNvSpPr txBox="1"/>
          <p:nvPr/>
        </p:nvSpPr>
        <p:spPr>
          <a:xfrm>
            <a:off x="7377830" y="2859457"/>
            <a:ext cx="1226618" cy="400110"/>
          </a:xfrm>
          <a:prstGeom prst="rect">
            <a:avLst/>
          </a:prstGeom>
          <a:noFill/>
        </p:spPr>
        <p:txBody>
          <a:bodyPr wrap="none" rtlCol="0">
            <a:spAutoFit/>
          </a:bodyPr>
          <a:lstStyle/>
          <a:p>
            <a:pPr algn="ctr"/>
            <a:r>
              <a:rPr lang="en-US" sz="1000" b="1" dirty="0">
                <a:solidFill>
                  <a:schemeClr val="bg1"/>
                </a:solidFill>
                <a:latin typeface="Century Gothic" pitchFamily="34" charset="0"/>
              </a:rPr>
              <a:t>Développement </a:t>
            </a:r>
          </a:p>
          <a:p>
            <a:pPr algn="ctr"/>
            <a:r>
              <a:rPr lang="en-US" sz="1000" b="1" dirty="0">
                <a:solidFill>
                  <a:schemeClr val="bg1"/>
                </a:solidFill>
                <a:latin typeface="Century Gothic" pitchFamily="34" charset="0"/>
              </a:rPr>
              <a:t>mobile</a:t>
            </a:r>
          </a:p>
        </p:txBody>
      </p:sp>
      <p:sp>
        <p:nvSpPr>
          <p:cNvPr id="13" name="TextBox 28"/>
          <p:cNvSpPr txBox="1"/>
          <p:nvPr/>
        </p:nvSpPr>
        <p:spPr>
          <a:xfrm>
            <a:off x="6549000" y="3757994"/>
            <a:ext cx="1191352" cy="253916"/>
          </a:xfrm>
          <a:prstGeom prst="rect">
            <a:avLst/>
          </a:prstGeom>
          <a:noFill/>
        </p:spPr>
        <p:txBody>
          <a:bodyPr wrap="none" rtlCol="0">
            <a:spAutoFit/>
          </a:bodyPr>
          <a:lstStyle/>
          <a:p>
            <a:r>
              <a:rPr lang="fr-FR" sz="1050" b="1" dirty="0">
                <a:solidFill>
                  <a:schemeClr val="bg1"/>
                </a:solidFill>
                <a:latin typeface="Century Gothic" pitchFamily="34" charset="0"/>
              </a:rPr>
              <a:t>Référencement</a:t>
            </a:r>
          </a:p>
        </p:txBody>
      </p:sp>
      <p:sp>
        <p:nvSpPr>
          <p:cNvPr id="14" name="TextBox 30"/>
          <p:cNvSpPr txBox="1"/>
          <p:nvPr/>
        </p:nvSpPr>
        <p:spPr>
          <a:xfrm>
            <a:off x="7618963" y="3055976"/>
            <a:ext cx="207108" cy="215444"/>
          </a:xfrm>
          <a:prstGeom prst="rect">
            <a:avLst/>
          </a:prstGeom>
          <a:noFill/>
        </p:spPr>
        <p:txBody>
          <a:bodyPr wrap="none" rtlCol="0">
            <a:spAutoFit/>
          </a:bodyPr>
          <a:lstStyle/>
          <a:p>
            <a:r>
              <a:rPr lang="en-US" sz="800" b="1" dirty="0">
                <a:solidFill>
                  <a:schemeClr val="bg1"/>
                </a:solidFill>
              </a:rPr>
              <a:t> </a:t>
            </a:r>
          </a:p>
        </p:txBody>
      </p:sp>
      <p:sp>
        <p:nvSpPr>
          <p:cNvPr id="15" name="TextBox 31"/>
          <p:cNvSpPr txBox="1"/>
          <p:nvPr/>
        </p:nvSpPr>
        <p:spPr>
          <a:xfrm>
            <a:off x="6402338" y="2737997"/>
            <a:ext cx="207108" cy="215444"/>
          </a:xfrm>
          <a:prstGeom prst="rect">
            <a:avLst/>
          </a:prstGeom>
          <a:noFill/>
        </p:spPr>
        <p:txBody>
          <a:bodyPr wrap="none" rtlCol="0">
            <a:spAutoFit/>
          </a:bodyPr>
          <a:lstStyle/>
          <a:p>
            <a:r>
              <a:rPr lang="en-US" sz="800" b="1" dirty="0">
                <a:solidFill>
                  <a:schemeClr val="bg1"/>
                </a:solidFill>
              </a:rPr>
              <a:t> </a:t>
            </a:r>
          </a:p>
        </p:txBody>
      </p:sp>
      <p:sp>
        <p:nvSpPr>
          <p:cNvPr id="16" name="TextBox 32"/>
          <p:cNvSpPr txBox="1"/>
          <p:nvPr/>
        </p:nvSpPr>
        <p:spPr>
          <a:xfrm>
            <a:off x="6779455" y="3917399"/>
            <a:ext cx="207108" cy="215444"/>
          </a:xfrm>
          <a:prstGeom prst="rect">
            <a:avLst/>
          </a:prstGeom>
          <a:noFill/>
        </p:spPr>
        <p:txBody>
          <a:bodyPr wrap="none" rtlCol="0">
            <a:spAutoFit/>
          </a:bodyPr>
          <a:lstStyle/>
          <a:p>
            <a:r>
              <a:rPr lang="en-US" sz="800" b="1" dirty="0">
                <a:solidFill>
                  <a:schemeClr val="bg1"/>
                </a:solidFill>
              </a:rPr>
              <a:t> </a:t>
            </a:r>
          </a:p>
        </p:txBody>
      </p:sp>
      <p:sp>
        <p:nvSpPr>
          <p:cNvPr id="17" name="Hexagon 16"/>
          <p:cNvSpPr/>
          <p:nvPr/>
        </p:nvSpPr>
        <p:spPr>
          <a:xfrm>
            <a:off x="974968" y="3974182"/>
            <a:ext cx="1463040" cy="68580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4"/>
          <p:cNvSpPr txBox="1"/>
          <p:nvPr/>
        </p:nvSpPr>
        <p:spPr>
          <a:xfrm>
            <a:off x="1198977" y="4101638"/>
            <a:ext cx="1015021" cy="430887"/>
          </a:xfrm>
          <a:prstGeom prst="rect">
            <a:avLst/>
          </a:prstGeom>
          <a:noFill/>
        </p:spPr>
        <p:txBody>
          <a:bodyPr wrap="none" rtlCol="0">
            <a:spAutoFit/>
          </a:bodyPr>
          <a:lstStyle/>
          <a:p>
            <a:pPr algn="ctr"/>
            <a:r>
              <a:rPr lang="en-US" sz="1100" b="1" dirty="0">
                <a:solidFill>
                  <a:schemeClr val="bg1"/>
                </a:solidFill>
                <a:latin typeface="Century Gothic" pitchFamily="34" charset="0"/>
              </a:rPr>
              <a:t>Service </a:t>
            </a:r>
          </a:p>
          <a:p>
            <a:pPr algn="ctr"/>
            <a:r>
              <a:rPr lang="en-US" sz="1100" b="1" dirty="0">
                <a:solidFill>
                  <a:schemeClr val="bg1"/>
                </a:solidFill>
                <a:latin typeface="Century Gothic" pitchFamily="34" charset="0"/>
              </a:rPr>
              <a:t>commercial</a:t>
            </a:r>
            <a:endParaRPr lang="en-US" sz="1000" b="1" dirty="0">
              <a:solidFill>
                <a:schemeClr val="bg1"/>
              </a:solidFill>
              <a:latin typeface="Century Gothic" pitchFamily="34" charset="0"/>
            </a:endParaRPr>
          </a:p>
        </p:txBody>
      </p:sp>
      <p:sp>
        <p:nvSpPr>
          <p:cNvPr id="20" name="Hexagon 39"/>
          <p:cNvSpPr/>
          <p:nvPr/>
        </p:nvSpPr>
        <p:spPr>
          <a:xfrm>
            <a:off x="2438008" y="3974182"/>
            <a:ext cx="1463040" cy="68580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41"/>
          <p:cNvSpPr txBox="1"/>
          <p:nvPr/>
        </p:nvSpPr>
        <p:spPr>
          <a:xfrm>
            <a:off x="2709305" y="4101638"/>
            <a:ext cx="920445" cy="430887"/>
          </a:xfrm>
          <a:prstGeom prst="rect">
            <a:avLst/>
          </a:prstGeom>
          <a:noFill/>
        </p:spPr>
        <p:txBody>
          <a:bodyPr wrap="none" rtlCol="0">
            <a:spAutoFit/>
          </a:bodyPr>
          <a:lstStyle/>
          <a:p>
            <a:pPr algn="ctr"/>
            <a:r>
              <a:rPr lang="en-US" sz="1100" b="1" dirty="0" err="1">
                <a:solidFill>
                  <a:schemeClr val="bg1"/>
                </a:solidFill>
                <a:latin typeface="Century Gothic" pitchFamily="34" charset="0"/>
              </a:rPr>
              <a:t>Ressource</a:t>
            </a:r>
            <a:r>
              <a:rPr lang="en-US" sz="1100" b="1" dirty="0">
                <a:solidFill>
                  <a:schemeClr val="bg1"/>
                </a:solidFill>
                <a:latin typeface="Century Gothic" pitchFamily="34" charset="0"/>
              </a:rPr>
              <a:t> </a:t>
            </a:r>
          </a:p>
          <a:p>
            <a:pPr algn="ctr"/>
            <a:r>
              <a:rPr lang="en-US" sz="1100" b="1" dirty="0" err="1">
                <a:solidFill>
                  <a:schemeClr val="bg1"/>
                </a:solidFill>
                <a:latin typeface="Century Gothic" pitchFamily="34" charset="0"/>
              </a:rPr>
              <a:t>humaine</a:t>
            </a:r>
            <a:endParaRPr lang="en-US" sz="1000" b="1" dirty="0">
              <a:solidFill>
                <a:schemeClr val="bg1"/>
              </a:solidFill>
              <a:latin typeface="Century Gothic" pitchFamily="34" charset="0"/>
            </a:endParaRPr>
          </a:p>
        </p:txBody>
      </p:sp>
      <p:sp>
        <p:nvSpPr>
          <p:cNvPr id="22" name="Hexagon 43"/>
          <p:cNvSpPr/>
          <p:nvPr/>
        </p:nvSpPr>
        <p:spPr>
          <a:xfrm>
            <a:off x="3901048" y="3974182"/>
            <a:ext cx="1463040" cy="68580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45"/>
          <p:cNvSpPr txBox="1"/>
          <p:nvPr/>
        </p:nvSpPr>
        <p:spPr>
          <a:xfrm>
            <a:off x="4247385" y="4079446"/>
            <a:ext cx="877163" cy="430887"/>
          </a:xfrm>
          <a:prstGeom prst="rect">
            <a:avLst/>
          </a:prstGeom>
          <a:noFill/>
        </p:spPr>
        <p:txBody>
          <a:bodyPr wrap="none" rtlCol="0">
            <a:spAutoFit/>
          </a:bodyPr>
          <a:lstStyle/>
          <a:p>
            <a:pPr algn="ctr"/>
            <a:r>
              <a:rPr lang="en-US" sz="1100" b="1" dirty="0">
                <a:solidFill>
                  <a:schemeClr val="bg1"/>
                </a:solidFill>
                <a:latin typeface="Century Gothic" pitchFamily="34" charset="0"/>
              </a:rPr>
              <a:t>Service </a:t>
            </a:r>
          </a:p>
          <a:p>
            <a:pPr algn="ctr"/>
            <a:r>
              <a:rPr lang="en-US" sz="1100" b="1" dirty="0">
                <a:solidFill>
                  <a:schemeClr val="bg1"/>
                </a:solidFill>
                <a:latin typeface="Century Gothic" pitchFamily="34" charset="0"/>
              </a:rPr>
              <a:t>technique</a:t>
            </a:r>
            <a:endParaRPr lang="en-US" sz="1000" b="1" dirty="0">
              <a:solidFill>
                <a:schemeClr val="bg1"/>
              </a:solidFill>
              <a:latin typeface="Century Gothic" pitchFamily="34" charset="0"/>
            </a:endParaRPr>
          </a:p>
        </p:txBody>
      </p:sp>
      <p:sp>
        <p:nvSpPr>
          <p:cNvPr id="26" name="Rounded Rectangle 4"/>
          <p:cNvSpPr/>
          <p:nvPr/>
        </p:nvSpPr>
        <p:spPr bwMode="auto">
          <a:xfrm>
            <a:off x="904372" y="1707654"/>
            <a:ext cx="4459716" cy="2111497"/>
          </a:xfrm>
          <a:prstGeom prst="roundRect">
            <a:avLst>
              <a:gd name="adj" fmla="val 4586"/>
            </a:avLst>
          </a:prstGeom>
          <a:solidFill>
            <a:schemeClr val="accent1"/>
          </a:solidFill>
          <a:ln w="9525">
            <a:solidFill>
              <a:schemeClr val="accent1">
                <a:lumMod val="75000"/>
              </a:schemeClr>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TextBox 20"/>
          <p:cNvSpPr txBox="1"/>
          <p:nvPr/>
        </p:nvSpPr>
        <p:spPr>
          <a:xfrm>
            <a:off x="909150" y="1801274"/>
            <a:ext cx="4454938" cy="1938992"/>
          </a:xfrm>
          <a:prstGeom prst="rect">
            <a:avLst/>
          </a:prstGeom>
          <a:noFill/>
        </p:spPr>
        <p:txBody>
          <a:bodyPr wrap="square" rtlCol="0">
            <a:spAutoFit/>
          </a:bodyPr>
          <a:lstStyle/>
          <a:p>
            <a:r>
              <a:rPr lang="en-US" b="1" dirty="0">
                <a:solidFill>
                  <a:schemeClr val="bg1"/>
                </a:solidFill>
                <a:latin typeface="Century Gothic" pitchFamily="34" charset="0"/>
              </a:rPr>
              <a:t>RUSH NURDS</a:t>
            </a:r>
          </a:p>
          <a:p>
            <a:endParaRPr lang="en-US" sz="900" dirty="0">
              <a:solidFill>
                <a:schemeClr val="bg1"/>
              </a:solidFill>
              <a:latin typeface="Century Gothic" pitchFamily="34" charset="0"/>
            </a:endParaRPr>
          </a:p>
          <a:p>
            <a:pPr algn="just">
              <a:lnSpc>
                <a:spcPct val="150000"/>
              </a:lnSpc>
            </a:pPr>
            <a:r>
              <a:rPr lang="fr-FR" sz="1200" dirty="0">
                <a:solidFill>
                  <a:schemeClr val="bg1"/>
                </a:solidFill>
                <a:latin typeface="Century Gothic" pitchFamily="34" charset="0"/>
                <a:cs typeface="Times New Roman" pitchFamily="18" charset="0"/>
              </a:rPr>
              <a:t>Crée en 2016, </a:t>
            </a:r>
            <a:r>
              <a:rPr lang="fr-FR" sz="1200" b="1" dirty="0">
                <a:solidFill>
                  <a:schemeClr val="bg1"/>
                </a:solidFill>
                <a:latin typeface="Century Gothic" pitchFamily="34" charset="0"/>
                <a:cs typeface="Times New Roman" pitchFamily="18" charset="0"/>
              </a:rPr>
              <a:t>RUSH NURDS</a:t>
            </a:r>
            <a:r>
              <a:rPr lang="fr-FR" sz="1200" dirty="0">
                <a:solidFill>
                  <a:schemeClr val="bg1"/>
                </a:solidFill>
                <a:latin typeface="Century Gothic" pitchFamily="34" charset="0"/>
                <a:cs typeface="Times New Roman" pitchFamily="18" charset="0"/>
              </a:rPr>
              <a:t>, est spécialisée en développement web et Mobile appliqué aux besoins des particuliers comme aux entreprises. Elle propose des solutions performantes pour la création, le déploiement et la maintenance de vos applications.</a:t>
            </a:r>
          </a:p>
        </p:txBody>
      </p:sp>
      <p:sp>
        <p:nvSpPr>
          <p:cNvPr id="30" name="Freeform 101"/>
          <p:cNvSpPr>
            <a:spLocks noChangeAspect="1" noEditPoints="1"/>
          </p:cNvSpPr>
          <p:nvPr/>
        </p:nvSpPr>
        <p:spPr bwMode="auto">
          <a:xfrm>
            <a:off x="6534771" y="2194500"/>
            <a:ext cx="506632" cy="335724"/>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57"/>
          <p:cNvSpPr>
            <a:spLocks noChangeAspect="1" noEditPoints="1"/>
          </p:cNvSpPr>
          <p:nvPr/>
        </p:nvSpPr>
        <p:spPr bwMode="auto">
          <a:xfrm>
            <a:off x="7754258" y="2478332"/>
            <a:ext cx="274126" cy="335725"/>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052" name="Picture 4" descr="http://myquickapps.com/apps/multimedia/icons/se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2787" y="3363838"/>
            <a:ext cx="385517" cy="385517"/>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p:cNvSpPr>
            <a:spLocks noGrp="1"/>
          </p:cNvSpPr>
          <p:nvPr>
            <p:ph type="title"/>
          </p:nvPr>
        </p:nvSpPr>
        <p:spPr>
          <a:xfrm>
            <a:off x="1752600" y="239973"/>
            <a:ext cx="5638800" cy="353524"/>
          </a:xfrm>
        </p:spPr>
        <p:txBody>
          <a:bodyPr/>
          <a:lstStyle/>
          <a:p>
            <a:r>
              <a:rPr lang="en-US" sz="2800" dirty="0">
                <a:latin typeface="Century Gothic" pitchFamily="34" charset="0"/>
              </a:rPr>
              <a:t>Introduction</a:t>
            </a:r>
          </a:p>
        </p:txBody>
      </p:sp>
      <p:sp>
        <p:nvSpPr>
          <p:cNvPr id="33" name="Text Placeholder 2"/>
          <p:cNvSpPr>
            <a:spLocks noGrp="1"/>
          </p:cNvSpPr>
          <p:nvPr>
            <p:ph type="body" sz="half" idx="2"/>
          </p:nvPr>
        </p:nvSpPr>
        <p:spPr>
          <a:xfrm>
            <a:off x="2514600" y="591963"/>
            <a:ext cx="4114800" cy="200746"/>
          </a:xfrm>
        </p:spPr>
        <p:txBody>
          <a:bodyPr/>
          <a:lstStyle/>
          <a:p>
            <a:r>
              <a:rPr lang="en-US" sz="1800" dirty="0" err="1">
                <a:solidFill>
                  <a:schemeClr val="accent3"/>
                </a:solidFill>
                <a:latin typeface="Century Gothic" pitchFamily="34" charset="0"/>
              </a:rPr>
              <a:t>Présentation</a:t>
            </a:r>
            <a:r>
              <a:rPr lang="en-US" sz="1800" dirty="0">
                <a:solidFill>
                  <a:schemeClr val="accent3"/>
                </a:solidFill>
                <a:latin typeface="Century Gothic" pitchFamily="34" charset="0"/>
              </a:rPr>
              <a:t> de RUSH NURDS</a:t>
            </a:r>
          </a:p>
        </p:txBody>
      </p:sp>
    </p:spTree>
    <p:extLst>
      <p:ext uri="{BB962C8B-B14F-4D97-AF65-F5344CB8AC3E}">
        <p14:creationId xmlns:p14="http://schemas.microsoft.com/office/powerpoint/2010/main" val="7286624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750"/>
                                        <p:tgtEl>
                                          <p:spTgt spid="27"/>
                                        </p:tgtEl>
                                      </p:cBhvr>
                                    </p:animEffect>
                                  </p:childTnLst>
                                </p:cTn>
                              </p:par>
                            </p:childTnLst>
                          </p:cTn>
                        </p:par>
                        <p:par>
                          <p:cTn id="14" fill="hold">
                            <p:stCondLst>
                              <p:cond delay="1250"/>
                            </p:stCondLst>
                            <p:childTnLst>
                              <p:par>
                                <p:cTn id="15" presetID="2" presetClass="entr" presetSubtype="2"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22" presetClass="entr" presetSubtype="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par>
                          <p:cTn id="23" fill="hold">
                            <p:stCondLst>
                              <p:cond delay="2250"/>
                            </p:stCondLst>
                            <p:childTnLst>
                              <p:par>
                                <p:cTn id="24" presetID="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1+#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2" presetClass="entr" presetSubtype="1"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par>
                          <p:cTn id="32" fill="hold">
                            <p:stCondLst>
                              <p:cond delay="3250"/>
                            </p:stCondLst>
                            <p:childTnLst>
                              <p:par>
                                <p:cTn id="33" presetID="2" presetClass="entr" presetSubtype="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1+#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22" presetClass="entr" presetSubtype="1"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par>
                          <p:cTn id="41" fill="hold">
                            <p:stCondLst>
                              <p:cond delay="4250"/>
                            </p:stCondLst>
                            <p:childTnLst>
                              <p:par>
                                <p:cTn id="42" presetID="18" presetClass="entr" presetSubtype="3"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strips(upRight)">
                                      <p:cBhvr>
                                        <p:cTn id="44" dur="750"/>
                                        <p:tgtEl>
                                          <p:spTgt spid="6"/>
                                        </p:tgtEl>
                                      </p:cBhvr>
                                    </p:animEffect>
                                  </p:childTnLst>
                                </p:cTn>
                              </p:par>
                            </p:childTnLst>
                          </p:cTn>
                        </p:par>
                        <p:par>
                          <p:cTn id="45" fill="hold">
                            <p:stCondLst>
                              <p:cond delay="5000"/>
                            </p:stCondLst>
                            <p:childTnLst>
                              <p:par>
                                <p:cTn id="46" presetID="18" presetClass="entr" presetSubtype="6"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strips(downRight)">
                                      <p:cBhvr>
                                        <p:cTn id="48" dur="750"/>
                                        <p:tgtEl>
                                          <p:spTgt spid="5"/>
                                        </p:tgtEl>
                                      </p:cBhvr>
                                    </p:animEffect>
                                  </p:childTnLst>
                                </p:cTn>
                              </p:par>
                            </p:childTnLst>
                          </p:cTn>
                        </p:par>
                        <p:par>
                          <p:cTn id="49" fill="hold">
                            <p:stCondLst>
                              <p:cond delay="5750"/>
                            </p:stCondLst>
                            <p:childTnLst>
                              <p:par>
                                <p:cTn id="50" presetID="18" presetClass="entr" presetSubtype="12"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strips(downLeft)">
                                      <p:cBhvr>
                                        <p:cTn id="52" dur="750"/>
                                        <p:tgtEl>
                                          <p:spTgt spid="7"/>
                                        </p:tgtEl>
                                      </p:cBhvr>
                                    </p:animEffect>
                                  </p:childTnLst>
                                </p:cTn>
                              </p:par>
                            </p:childTnLst>
                          </p:cTn>
                        </p:par>
                        <p:par>
                          <p:cTn id="53" fill="hold">
                            <p:stCondLst>
                              <p:cond delay="6500"/>
                            </p:stCondLst>
                            <p:childTnLst>
                              <p:par>
                                <p:cTn id="54" presetID="53" presetClass="entr" presetSubtype="16"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par>
                          <p:cTn id="59" fill="hold">
                            <p:stCondLst>
                              <p:cond delay="7000"/>
                            </p:stCondLst>
                            <p:childTnLst>
                              <p:par>
                                <p:cTn id="60" presetID="22" presetClass="entr" presetSubtype="1"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up)">
                                      <p:cBhvr>
                                        <p:cTn id="62" dur="500"/>
                                        <p:tgtEl>
                                          <p:spTgt spid="11"/>
                                        </p:tgtEl>
                                      </p:cBhvr>
                                    </p:animEffect>
                                  </p:childTnLst>
                                </p:cTn>
                              </p:par>
                            </p:childTnLst>
                          </p:cTn>
                        </p:par>
                        <p:par>
                          <p:cTn id="63" fill="hold">
                            <p:stCondLst>
                              <p:cond delay="7500"/>
                            </p:stCondLst>
                            <p:childTnLst>
                              <p:par>
                                <p:cTn id="64" presetID="22" presetClass="entr" presetSubtype="1"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childTnLst>
                          </p:cTn>
                        </p:par>
                        <p:par>
                          <p:cTn id="67" fill="hold">
                            <p:stCondLst>
                              <p:cond delay="8000"/>
                            </p:stCondLst>
                            <p:childTnLst>
                              <p:par>
                                <p:cTn id="68" presetID="53" presetClass="entr" presetSubtype="16"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500" fill="hold"/>
                                        <p:tgtEl>
                                          <p:spTgt spid="31"/>
                                        </p:tgtEl>
                                        <p:attrNameLst>
                                          <p:attrName>ppt_w</p:attrName>
                                        </p:attrNameLst>
                                      </p:cBhvr>
                                      <p:tavLst>
                                        <p:tav tm="0">
                                          <p:val>
                                            <p:fltVal val="0"/>
                                          </p:val>
                                        </p:tav>
                                        <p:tav tm="100000">
                                          <p:val>
                                            <p:strVal val="#ppt_w"/>
                                          </p:val>
                                        </p:tav>
                                      </p:tavLst>
                                    </p:anim>
                                    <p:anim calcmode="lin" valueType="num">
                                      <p:cBhvr>
                                        <p:cTn id="71" dur="500" fill="hold"/>
                                        <p:tgtEl>
                                          <p:spTgt spid="31"/>
                                        </p:tgtEl>
                                        <p:attrNameLst>
                                          <p:attrName>ppt_h</p:attrName>
                                        </p:attrNameLst>
                                      </p:cBhvr>
                                      <p:tavLst>
                                        <p:tav tm="0">
                                          <p:val>
                                            <p:fltVal val="0"/>
                                          </p:val>
                                        </p:tav>
                                        <p:tav tm="100000">
                                          <p:val>
                                            <p:strVal val="#ppt_h"/>
                                          </p:val>
                                        </p:tav>
                                      </p:tavLst>
                                    </p:anim>
                                    <p:animEffect transition="in" filter="fade">
                                      <p:cBhvr>
                                        <p:cTn id="72" dur="500"/>
                                        <p:tgtEl>
                                          <p:spTgt spid="31"/>
                                        </p:tgtEl>
                                      </p:cBhvr>
                                    </p:animEffect>
                                  </p:childTnLst>
                                </p:cTn>
                              </p:par>
                            </p:childTnLst>
                          </p:cTn>
                        </p:par>
                        <p:par>
                          <p:cTn id="73" fill="hold">
                            <p:stCondLst>
                              <p:cond delay="8500"/>
                            </p:stCondLst>
                            <p:childTnLst>
                              <p:par>
                                <p:cTn id="74" presetID="22" presetClass="entr" presetSubtype="1"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up)">
                                      <p:cBhvr>
                                        <p:cTn id="76" dur="500"/>
                                        <p:tgtEl>
                                          <p:spTgt spid="12"/>
                                        </p:tgtEl>
                                      </p:cBhvr>
                                    </p:animEffect>
                                  </p:childTnLst>
                                </p:cTn>
                              </p:par>
                            </p:childTnLst>
                          </p:cTn>
                        </p:par>
                        <p:par>
                          <p:cTn id="77" fill="hold">
                            <p:stCondLst>
                              <p:cond delay="9000"/>
                            </p:stCondLst>
                            <p:childTnLst>
                              <p:par>
                                <p:cTn id="78" presetID="22" presetClass="entr" presetSubtype="1"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up)">
                                      <p:cBhvr>
                                        <p:cTn id="80" dur="500"/>
                                        <p:tgtEl>
                                          <p:spTgt spid="14"/>
                                        </p:tgtEl>
                                      </p:cBhvr>
                                    </p:animEffect>
                                  </p:childTnLst>
                                </p:cTn>
                              </p:par>
                            </p:childTnLst>
                          </p:cTn>
                        </p:par>
                        <p:par>
                          <p:cTn id="81" fill="hold">
                            <p:stCondLst>
                              <p:cond delay="9500"/>
                            </p:stCondLst>
                            <p:childTnLst>
                              <p:par>
                                <p:cTn id="82" presetID="53" presetClass="entr" presetSubtype="16" fill="hold" nodeType="afterEffect">
                                  <p:stCondLst>
                                    <p:cond delay="0"/>
                                  </p:stCondLst>
                                  <p:childTnLst>
                                    <p:set>
                                      <p:cBhvr>
                                        <p:cTn id="83" dur="1" fill="hold">
                                          <p:stCondLst>
                                            <p:cond delay="0"/>
                                          </p:stCondLst>
                                        </p:cTn>
                                        <p:tgtEl>
                                          <p:spTgt spid="2052"/>
                                        </p:tgtEl>
                                        <p:attrNameLst>
                                          <p:attrName>style.visibility</p:attrName>
                                        </p:attrNameLst>
                                      </p:cBhvr>
                                      <p:to>
                                        <p:strVal val="visible"/>
                                      </p:to>
                                    </p:set>
                                    <p:anim calcmode="lin" valueType="num">
                                      <p:cBhvr>
                                        <p:cTn id="84" dur="500" fill="hold"/>
                                        <p:tgtEl>
                                          <p:spTgt spid="2052"/>
                                        </p:tgtEl>
                                        <p:attrNameLst>
                                          <p:attrName>ppt_w</p:attrName>
                                        </p:attrNameLst>
                                      </p:cBhvr>
                                      <p:tavLst>
                                        <p:tav tm="0">
                                          <p:val>
                                            <p:fltVal val="0"/>
                                          </p:val>
                                        </p:tav>
                                        <p:tav tm="100000">
                                          <p:val>
                                            <p:strVal val="#ppt_w"/>
                                          </p:val>
                                        </p:tav>
                                      </p:tavLst>
                                    </p:anim>
                                    <p:anim calcmode="lin" valueType="num">
                                      <p:cBhvr>
                                        <p:cTn id="85" dur="500" fill="hold"/>
                                        <p:tgtEl>
                                          <p:spTgt spid="2052"/>
                                        </p:tgtEl>
                                        <p:attrNameLst>
                                          <p:attrName>ppt_h</p:attrName>
                                        </p:attrNameLst>
                                      </p:cBhvr>
                                      <p:tavLst>
                                        <p:tav tm="0">
                                          <p:val>
                                            <p:fltVal val="0"/>
                                          </p:val>
                                        </p:tav>
                                        <p:tav tm="100000">
                                          <p:val>
                                            <p:strVal val="#ppt_h"/>
                                          </p:val>
                                        </p:tav>
                                      </p:tavLst>
                                    </p:anim>
                                    <p:animEffect transition="in" filter="fade">
                                      <p:cBhvr>
                                        <p:cTn id="86" dur="500"/>
                                        <p:tgtEl>
                                          <p:spTgt spid="2052"/>
                                        </p:tgtEl>
                                      </p:cBhvr>
                                    </p:animEffect>
                                  </p:childTnLst>
                                </p:cTn>
                              </p:par>
                            </p:childTnLst>
                          </p:cTn>
                        </p:par>
                        <p:par>
                          <p:cTn id="87" fill="hold">
                            <p:stCondLst>
                              <p:cond delay="10000"/>
                            </p:stCondLst>
                            <p:childTnLst>
                              <p:par>
                                <p:cTn id="88" presetID="22" presetClass="entr" presetSubtype="1" fill="hold" grpId="0" nodeType="after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ipe(up)">
                                      <p:cBhvr>
                                        <p:cTn id="90" dur="500"/>
                                        <p:tgtEl>
                                          <p:spTgt spid="13"/>
                                        </p:tgtEl>
                                      </p:cBhvr>
                                    </p:animEffect>
                                  </p:childTnLst>
                                </p:cTn>
                              </p:par>
                            </p:childTnLst>
                          </p:cTn>
                        </p:par>
                        <p:par>
                          <p:cTn id="91" fill="hold">
                            <p:stCondLst>
                              <p:cond delay="10500"/>
                            </p:stCondLst>
                            <p:childTnLst>
                              <p:par>
                                <p:cTn id="92" presetID="22" presetClass="entr" presetSubtype="1"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up)">
                                      <p:cBhvr>
                                        <p:cTn id="9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p:bldP spid="12" grpId="0"/>
      <p:bldP spid="13" grpId="0"/>
      <p:bldP spid="14" grpId="0"/>
      <p:bldP spid="15" grpId="0"/>
      <p:bldP spid="16" grpId="0"/>
      <p:bldP spid="17" grpId="0" animBg="1"/>
      <p:bldP spid="19" grpId="0"/>
      <p:bldP spid="20" grpId="0" animBg="1"/>
      <p:bldP spid="21" grpId="0"/>
      <p:bldP spid="22" grpId="0" animBg="1"/>
      <p:bldP spid="23" grpId="0"/>
      <p:bldP spid="26" grpId="0" animBg="1"/>
      <p:bldP spid="27" grpId="0"/>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5"/>
          <p:cNvSpPr txBox="1"/>
          <p:nvPr/>
        </p:nvSpPr>
        <p:spPr>
          <a:xfrm>
            <a:off x="6091303" y="2588300"/>
            <a:ext cx="1191352" cy="400110"/>
          </a:xfrm>
          <a:prstGeom prst="rect">
            <a:avLst/>
          </a:prstGeom>
          <a:noFill/>
        </p:spPr>
        <p:txBody>
          <a:bodyPr wrap="none" rtlCol="0">
            <a:spAutoFit/>
          </a:bodyPr>
          <a:lstStyle/>
          <a:p>
            <a:pPr algn="ctr"/>
            <a:r>
              <a:rPr lang="fr-FR" sz="1000" b="1" dirty="0">
                <a:solidFill>
                  <a:schemeClr val="bg1"/>
                </a:solidFill>
                <a:latin typeface="Century Gothic" pitchFamily="34" charset="0"/>
              </a:rPr>
              <a:t>Développement</a:t>
            </a:r>
          </a:p>
          <a:p>
            <a:pPr algn="ctr"/>
            <a:r>
              <a:rPr lang="en-US" sz="1000" b="1" dirty="0">
                <a:solidFill>
                  <a:schemeClr val="bg1"/>
                </a:solidFill>
                <a:latin typeface="Century Gothic" pitchFamily="34" charset="0"/>
              </a:rPr>
              <a:t> web</a:t>
            </a:r>
            <a:endParaRPr lang="en-US" sz="800" b="1" dirty="0">
              <a:solidFill>
                <a:schemeClr val="bg1"/>
              </a:solidFill>
              <a:latin typeface="Century Gothic" pitchFamily="34" charset="0"/>
            </a:endParaRPr>
          </a:p>
        </p:txBody>
      </p:sp>
      <p:sp>
        <p:nvSpPr>
          <p:cNvPr id="12" name="TextBox 27"/>
          <p:cNvSpPr txBox="1"/>
          <p:nvPr/>
        </p:nvSpPr>
        <p:spPr>
          <a:xfrm>
            <a:off x="7377830" y="2859457"/>
            <a:ext cx="1226618" cy="400110"/>
          </a:xfrm>
          <a:prstGeom prst="rect">
            <a:avLst/>
          </a:prstGeom>
          <a:noFill/>
        </p:spPr>
        <p:txBody>
          <a:bodyPr wrap="none" rtlCol="0">
            <a:spAutoFit/>
          </a:bodyPr>
          <a:lstStyle/>
          <a:p>
            <a:pPr algn="ctr"/>
            <a:r>
              <a:rPr lang="en-US" sz="1000" b="1" dirty="0">
                <a:solidFill>
                  <a:schemeClr val="bg1"/>
                </a:solidFill>
                <a:latin typeface="Century Gothic" pitchFamily="34" charset="0"/>
              </a:rPr>
              <a:t>Développement </a:t>
            </a:r>
          </a:p>
          <a:p>
            <a:pPr algn="ctr"/>
            <a:r>
              <a:rPr lang="en-US" sz="1000" b="1" dirty="0">
                <a:solidFill>
                  <a:schemeClr val="bg1"/>
                </a:solidFill>
                <a:latin typeface="Century Gothic" pitchFamily="34" charset="0"/>
              </a:rPr>
              <a:t>mobile</a:t>
            </a:r>
          </a:p>
        </p:txBody>
      </p:sp>
      <p:sp>
        <p:nvSpPr>
          <p:cNvPr id="14" name="TextBox 30"/>
          <p:cNvSpPr txBox="1"/>
          <p:nvPr/>
        </p:nvSpPr>
        <p:spPr>
          <a:xfrm>
            <a:off x="7618963" y="3055976"/>
            <a:ext cx="207108" cy="215444"/>
          </a:xfrm>
          <a:prstGeom prst="rect">
            <a:avLst/>
          </a:prstGeom>
          <a:noFill/>
        </p:spPr>
        <p:txBody>
          <a:bodyPr wrap="none" rtlCol="0">
            <a:spAutoFit/>
          </a:bodyPr>
          <a:lstStyle/>
          <a:p>
            <a:r>
              <a:rPr lang="en-US" sz="800" b="1" dirty="0">
                <a:solidFill>
                  <a:schemeClr val="bg1"/>
                </a:solidFill>
              </a:rPr>
              <a:t> </a:t>
            </a:r>
          </a:p>
        </p:txBody>
      </p:sp>
      <p:sp>
        <p:nvSpPr>
          <p:cNvPr id="15" name="TextBox 31"/>
          <p:cNvSpPr txBox="1"/>
          <p:nvPr/>
        </p:nvSpPr>
        <p:spPr>
          <a:xfrm>
            <a:off x="6402338" y="2737997"/>
            <a:ext cx="207108" cy="215444"/>
          </a:xfrm>
          <a:prstGeom prst="rect">
            <a:avLst/>
          </a:prstGeom>
          <a:noFill/>
        </p:spPr>
        <p:txBody>
          <a:bodyPr wrap="none" rtlCol="0">
            <a:spAutoFit/>
          </a:bodyPr>
          <a:lstStyle/>
          <a:p>
            <a:r>
              <a:rPr lang="en-US" sz="800" b="1" dirty="0">
                <a:solidFill>
                  <a:schemeClr val="bg1"/>
                </a:solidFill>
              </a:rPr>
              <a:t> </a:t>
            </a:r>
          </a:p>
        </p:txBody>
      </p:sp>
      <p:sp>
        <p:nvSpPr>
          <p:cNvPr id="16" name="TextBox 32"/>
          <p:cNvSpPr txBox="1"/>
          <p:nvPr/>
        </p:nvSpPr>
        <p:spPr>
          <a:xfrm>
            <a:off x="6779455" y="3917399"/>
            <a:ext cx="207108" cy="215444"/>
          </a:xfrm>
          <a:prstGeom prst="rect">
            <a:avLst/>
          </a:prstGeom>
          <a:noFill/>
        </p:spPr>
        <p:txBody>
          <a:bodyPr wrap="none" rtlCol="0">
            <a:spAutoFit/>
          </a:bodyPr>
          <a:lstStyle/>
          <a:p>
            <a:r>
              <a:rPr lang="en-US" sz="800" b="1" dirty="0">
                <a:solidFill>
                  <a:schemeClr val="bg1"/>
                </a:solidFill>
              </a:rPr>
              <a:t> </a:t>
            </a:r>
          </a:p>
        </p:txBody>
      </p:sp>
      <p:sp>
        <p:nvSpPr>
          <p:cNvPr id="28" name="Title 1"/>
          <p:cNvSpPr>
            <a:spLocks noGrp="1"/>
          </p:cNvSpPr>
          <p:nvPr>
            <p:ph type="title"/>
          </p:nvPr>
        </p:nvSpPr>
        <p:spPr>
          <a:xfrm>
            <a:off x="1739030" y="238439"/>
            <a:ext cx="5638800" cy="353524"/>
          </a:xfrm>
        </p:spPr>
        <p:txBody>
          <a:bodyPr/>
          <a:lstStyle/>
          <a:p>
            <a:r>
              <a:rPr lang="en-US" sz="2800" dirty="0">
                <a:latin typeface="Century Gothic" pitchFamily="34" charset="0"/>
              </a:rPr>
              <a:t>Introduction</a:t>
            </a:r>
          </a:p>
        </p:txBody>
      </p:sp>
      <p:sp>
        <p:nvSpPr>
          <p:cNvPr id="29" name="Text Placeholder 2"/>
          <p:cNvSpPr>
            <a:spLocks noGrp="1"/>
          </p:cNvSpPr>
          <p:nvPr>
            <p:ph type="body" sz="half" idx="2"/>
          </p:nvPr>
        </p:nvSpPr>
        <p:spPr>
          <a:xfrm>
            <a:off x="2514600" y="591963"/>
            <a:ext cx="4114800" cy="200746"/>
          </a:xfrm>
        </p:spPr>
        <p:txBody>
          <a:bodyPr/>
          <a:lstStyle/>
          <a:p>
            <a:r>
              <a:rPr lang="en-US" sz="1800" dirty="0" smtClean="0">
                <a:solidFill>
                  <a:schemeClr val="accent3"/>
                </a:solidFill>
                <a:latin typeface="Century Gothic" pitchFamily="34" charset="0"/>
              </a:rPr>
              <a:t>Etude de </a:t>
            </a:r>
            <a:r>
              <a:rPr lang="en-US" sz="1800" dirty="0" err="1" smtClean="0">
                <a:solidFill>
                  <a:schemeClr val="accent3"/>
                </a:solidFill>
                <a:latin typeface="Century Gothic" pitchFamily="34" charset="0"/>
              </a:rPr>
              <a:t>l’existant</a:t>
            </a:r>
            <a:endParaRPr lang="en-US" sz="1800" dirty="0">
              <a:solidFill>
                <a:schemeClr val="accent3"/>
              </a:solidFill>
              <a:latin typeface="Century Gothic" pitchFamily="34" charset="0"/>
            </a:endParaRPr>
          </a:p>
        </p:txBody>
      </p:sp>
      <p:sp>
        <p:nvSpPr>
          <p:cNvPr id="30" name="Freeform 101"/>
          <p:cNvSpPr>
            <a:spLocks noChangeAspect="1" noEditPoints="1"/>
          </p:cNvSpPr>
          <p:nvPr/>
        </p:nvSpPr>
        <p:spPr bwMode="auto">
          <a:xfrm>
            <a:off x="6534771" y="2194500"/>
            <a:ext cx="506632" cy="335724"/>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57"/>
          <p:cNvSpPr>
            <a:spLocks noChangeAspect="1" noEditPoints="1"/>
          </p:cNvSpPr>
          <p:nvPr/>
        </p:nvSpPr>
        <p:spPr bwMode="auto">
          <a:xfrm>
            <a:off x="7754258" y="2478332"/>
            <a:ext cx="274126" cy="335725"/>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700" y="905932"/>
            <a:ext cx="4107574" cy="2267805"/>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400" y="871334"/>
            <a:ext cx="4464549" cy="2259085"/>
          </a:xfrm>
          <a:prstGeom prst="rect">
            <a:avLst/>
          </a:prstGeom>
        </p:spPr>
      </p:pic>
      <p:sp>
        <p:nvSpPr>
          <p:cNvPr id="32" name="テキスト プレースホルダー 5"/>
          <p:cNvSpPr txBox="1">
            <a:spLocks/>
          </p:cNvSpPr>
          <p:nvPr/>
        </p:nvSpPr>
        <p:spPr>
          <a:xfrm>
            <a:off x="739874" y="3320812"/>
            <a:ext cx="3600400" cy="864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ü"/>
            </a:pPr>
            <a:r>
              <a:rPr lang="en-US" altLang="ja-JP" sz="2400" dirty="0" err="1" smtClean="0">
                <a:solidFill>
                  <a:srgbClr val="FD7FA6"/>
                </a:solidFill>
              </a:rPr>
              <a:t>A</a:t>
            </a:r>
            <a:r>
              <a:rPr lang="en-US" altLang="ja-JP" sz="2400" dirty="0" err="1" smtClean="0"/>
              <a:t>vantages</a:t>
            </a:r>
            <a:endParaRPr kumimoji="1" lang="ja-JP" altLang="en-US" sz="2400" dirty="0"/>
          </a:p>
        </p:txBody>
      </p:sp>
      <p:sp>
        <p:nvSpPr>
          <p:cNvPr id="33" name="テキスト プレースホルダー 5"/>
          <p:cNvSpPr txBox="1">
            <a:spLocks/>
          </p:cNvSpPr>
          <p:nvPr/>
        </p:nvSpPr>
        <p:spPr>
          <a:xfrm>
            <a:off x="5645249" y="3320812"/>
            <a:ext cx="3600400" cy="864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ü"/>
            </a:pPr>
            <a:r>
              <a:rPr lang="en-US" altLang="ja-JP" sz="2400" dirty="0" err="1" smtClean="0">
                <a:solidFill>
                  <a:srgbClr val="FD7FA6"/>
                </a:solidFill>
              </a:rPr>
              <a:t>A</a:t>
            </a:r>
            <a:r>
              <a:rPr lang="en-US" altLang="ja-JP" sz="2400" dirty="0" err="1" smtClean="0"/>
              <a:t>vantages</a:t>
            </a:r>
            <a:endParaRPr kumimoji="1" lang="ja-JP" altLang="en-US" sz="2400" dirty="0"/>
          </a:p>
        </p:txBody>
      </p:sp>
      <p:sp>
        <p:nvSpPr>
          <p:cNvPr id="34" name="テキスト プレースホルダー 5"/>
          <p:cNvSpPr txBox="1">
            <a:spLocks/>
          </p:cNvSpPr>
          <p:nvPr/>
        </p:nvSpPr>
        <p:spPr>
          <a:xfrm>
            <a:off x="5580112" y="3753060"/>
            <a:ext cx="3832126" cy="864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v"/>
            </a:pPr>
            <a:r>
              <a:rPr lang="en-US" altLang="ja-JP" sz="2400" dirty="0" err="1" smtClean="0">
                <a:solidFill>
                  <a:srgbClr val="FD7FA6"/>
                </a:solidFill>
              </a:rPr>
              <a:t>I</a:t>
            </a:r>
            <a:r>
              <a:rPr lang="en-US" altLang="ja-JP" sz="2400" dirty="0" err="1" smtClean="0"/>
              <a:t>nconvénients</a:t>
            </a:r>
            <a:endParaRPr kumimoji="1" lang="ja-JP" altLang="en-US" sz="2400" dirty="0"/>
          </a:p>
        </p:txBody>
      </p:sp>
      <p:sp>
        <p:nvSpPr>
          <p:cNvPr id="35" name="テキスト プレースホルダー 5"/>
          <p:cNvSpPr txBox="1">
            <a:spLocks/>
          </p:cNvSpPr>
          <p:nvPr/>
        </p:nvSpPr>
        <p:spPr>
          <a:xfrm>
            <a:off x="674737" y="3753060"/>
            <a:ext cx="3832126" cy="864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v"/>
            </a:pPr>
            <a:r>
              <a:rPr lang="en-US" altLang="ja-JP" sz="2400" dirty="0" err="1" smtClean="0">
                <a:solidFill>
                  <a:srgbClr val="FD7FA6"/>
                </a:solidFill>
              </a:rPr>
              <a:t>I</a:t>
            </a:r>
            <a:r>
              <a:rPr lang="en-US" altLang="ja-JP" sz="2400" dirty="0" err="1" smtClean="0"/>
              <a:t>nconvénients</a:t>
            </a:r>
            <a:endParaRPr kumimoji="1" lang="ja-JP" altLang="en-US" sz="2400" dirty="0"/>
          </a:p>
        </p:txBody>
      </p:sp>
    </p:spTree>
    <p:extLst>
      <p:ext uri="{BB962C8B-B14F-4D97-AF65-F5344CB8AC3E}">
        <p14:creationId xmlns:p14="http://schemas.microsoft.com/office/powerpoint/2010/main" val="2347932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creen_video_sys_audi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63588" y="794265"/>
            <a:ext cx="7416823" cy="3462636"/>
          </a:xfrm>
        </p:spPr>
      </p:pic>
      <p:sp>
        <p:nvSpPr>
          <p:cNvPr id="4" name="Date Placeholder 3"/>
          <p:cNvSpPr>
            <a:spLocks noGrp="1"/>
          </p:cNvSpPr>
          <p:nvPr>
            <p:ph type="dt" sz="half" idx="10"/>
          </p:nvPr>
        </p:nvSpPr>
        <p:spPr/>
        <p:txBody>
          <a:bodyPr/>
          <a:lstStyle/>
          <a:p>
            <a:fld id="{D2718A82-9565-4893-B9DD-FF3011B8D5C6}" type="datetime1">
              <a:rPr lang="en-US" smtClean="0"/>
              <a:t>5/17/2016</a:t>
            </a:fld>
            <a:endParaRPr lang="fr-FR"/>
          </a:p>
        </p:txBody>
      </p:sp>
      <p:sp>
        <p:nvSpPr>
          <p:cNvPr id="5" name="Footer Placeholder 4"/>
          <p:cNvSpPr>
            <a:spLocks noGrp="1"/>
          </p:cNvSpPr>
          <p:nvPr>
            <p:ph type="ftr" sz="quarter" idx="11"/>
          </p:nvPr>
        </p:nvSpPr>
        <p:spPr/>
        <p:txBody>
          <a:bodyPr/>
          <a:lstStyle/>
          <a:p>
            <a:r>
              <a:rPr lang="fr-FR" smtClean="0"/>
              <a:t>Rush Nerds</a:t>
            </a:r>
            <a:endParaRPr lang="fr-FR"/>
          </a:p>
        </p:txBody>
      </p:sp>
      <p:sp>
        <p:nvSpPr>
          <p:cNvPr id="6" name="Slide Number Placeholder 5"/>
          <p:cNvSpPr>
            <a:spLocks noGrp="1"/>
          </p:cNvSpPr>
          <p:nvPr>
            <p:ph type="sldNum" sz="quarter" idx="12"/>
          </p:nvPr>
        </p:nvSpPr>
        <p:spPr/>
        <p:txBody>
          <a:bodyPr/>
          <a:lstStyle/>
          <a:p>
            <a:fld id="{7F7D35DD-7328-4D9C-B0B5-C132603B63E7}" type="slidenum">
              <a:rPr lang="fr-FR" smtClean="0"/>
              <a:t>7</a:t>
            </a:fld>
            <a:endParaRPr lang="fr-FR"/>
          </a:p>
        </p:txBody>
      </p:sp>
      <p:sp>
        <p:nvSpPr>
          <p:cNvPr id="26" name="Rectangle 25"/>
          <p:cNvSpPr/>
          <p:nvPr/>
        </p:nvSpPr>
        <p:spPr>
          <a:xfrm>
            <a:off x="3898640" y="400585"/>
            <a:ext cx="1822935" cy="369332"/>
          </a:xfrm>
          <a:prstGeom prst="rect">
            <a:avLst/>
          </a:prstGeom>
        </p:spPr>
        <p:txBody>
          <a:bodyPr wrap="none">
            <a:spAutoFit/>
          </a:bodyPr>
          <a:lstStyle/>
          <a:p>
            <a:r>
              <a:rPr lang="en-US" b="1" dirty="0" err="1" smtClean="0">
                <a:solidFill>
                  <a:schemeClr val="accent3"/>
                </a:solidFill>
                <a:effectLst>
                  <a:outerShdw blurRad="38100" dist="38100" dir="2700000" algn="tl">
                    <a:srgbClr val="000000">
                      <a:alpha val="43137"/>
                    </a:srgbClr>
                  </a:outerShdw>
                </a:effectLst>
                <a:latin typeface="Century Gothic" pitchFamily="34" charset="0"/>
              </a:rPr>
              <a:t>Problématique</a:t>
            </a:r>
            <a:endParaRPr lang="en-US" b="1" dirty="0">
              <a:solidFill>
                <a:schemeClr val="accent3"/>
              </a:solidFill>
              <a:effectLst>
                <a:outerShdw blurRad="38100" dist="38100" dir="2700000" algn="tl">
                  <a:srgbClr val="000000">
                    <a:alpha val="43137"/>
                  </a:srgbClr>
                </a:outerShdw>
              </a:effectLst>
              <a:latin typeface="Century Gothic" pitchFamily="34" charset="0"/>
            </a:endParaRPr>
          </a:p>
        </p:txBody>
      </p:sp>
      <p:pic>
        <p:nvPicPr>
          <p:cNvPr id="10" name="Image 9"/>
          <p:cNvPicPr>
            <a:picLocks noChangeAspect="1"/>
          </p:cNvPicPr>
          <p:nvPr/>
        </p:nvPicPr>
        <p:blipFill>
          <a:blip r:embed="rId6"/>
          <a:stretch>
            <a:fillRect/>
          </a:stretch>
        </p:blipFill>
        <p:spPr>
          <a:xfrm>
            <a:off x="1990462" y="-94082"/>
            <a:ext cx="5639289" cy="755970"/>
          </a:xfrm>
          <a:prstGeom prst="rect">
            <a:avLst/>
          </a:prstGeom>
        </p:spPr>
      </p:pic>
    </p:spTree>
    <p:extLst>
      <p:ext uri="{BB962C8B-B14F-4D97-AF65-F5344CB8AC3E}">
        <p14:creationId xmlns:p14="http://schemas.microsoft.com/office/powerpoint/2010/main" val="144306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Century Gothic" pitchFamily="34" charset="0"/>
              </a:rPr>
              <a:t>Introduction</a:t>
            </a:r>
            <a:endParaRPr lang="en-US" sz="2800" dirty="0">
              <a:latin typeface="Century Gothic" pitchFamily="34" charset="0"/>
            </a:endParaRPr>
          </a:p>
        </p:txBody>
      </p:sp>
      <p:sp>
        <p:nvSpPr>
          <p:cNvPr id="3" name="Text Placeholder 2"/>
          <p:cNvSpPr>
            <a:spLocks noGrp="1"/>
          </p:cNvSpPr>
          <p:nvPr>
            <p:ph type="body" sz="half" idx="2"/>
          </p:nvPr>
        </p:nvSpPr>
        <p:spPr/>
        <p:txBody>
          <a:bodyPr/>
          <a:lstStyle/>
          <a:p>
            <a:r>
              <a:rPr lang="en-US" sz="1800" dirty="0">
                <a:solidFill>
                  <a:schemeClr val="accent3"/>
                </a:solidFill>
                <a:latin typeface="Century Gothic" pitchFamily="34" charset="0"/>
              </a:rPr>
              <a:t>Solution </a:t>
            </a:r>
            <a:r>
              <a:rPr lang="fr-FR" sz="1800" dirty="0">
                <a:solidFill>
                  <a:schemeClr val="accent3"/>
                </a:solidFill>
                <a:latin typeface="Century Gothic" pitchFamily="34" charset="0"/>
              </a:rPr>
              <a:t>proposée</a:t>
            </a:r>
            <a:r>
              <a:rPr lang="en-US" sz="1800" dirty="0">
                <a:solidFill>
                  <a:schemeClr val="accent3"/>
                </a:solidFill>
                <a:latin typeface="Century Gothic" pitchFamily="34"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207828"/>
            <a:ext cx="2797224" cy="2797224"/>
          </a:xfrm>
          <a:prstGeom prst="rect">
            <a:avLst/>
          </a:prstGeom>
        </p:spPr>
      </p:pic>
      <p:sp>
        <p:nvSpPr>
          <p:cNvPr id="5" name="Striped Right Arrow 4"/>
          <p:cNvSpPr/>
          <p:nvPr/>
        </p:nvSpPr>
        <p:spPr>
          <a:xfrm>
            <a:off x="3563888" y="2523514"/>
            <a:ext cx="1122424" cy="366898"/>
          </a:xfrm>
          <a:prstGeom prst="striped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07" y="2564892"/>
            <a:ext cx="37186" cy="1371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07" y="2564892"/>
            <a:ext cx="37186" cy="1371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07" y="2564892"/>
            <a:ext cx="37186" cy="1371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07" y="2564892"/>
            <a:ext cx="37186" cy="13716"/>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07" y="2564892"/>
            <a:ext cx="37186" cy="13716"/>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07" y="2564892"/>
            <a:ext cx="37186" cy="1371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1582750"/>
            <a:ext cx="3372044" cy="2447304"/>
          </a:xfrm>
          <a:prstGeom prst="rect">
            <a:avLst/>
          </a:prstGeom>
        </p:spPr>
      </p:pic>
    </p:spTree>
    <p:extLst>
      <p:ext uri="{BB962C8B-B14F-4D97-AF65-F5344CB8AC3E}">
        <p14:creationId xmlns:p14="http://schemas.microsoft.com/office/powerpoint/2010/main" val="591690157"/>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anim calcmode="lin" valueType="num">
                                      <p:cBhvr>
                                        <p:cTn id="3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36512" y="2510"/>
            <a:ext cx="9505056" cy="514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0" y="2570616"/>
            <a:ext cx="9144000" cy="1081254"/>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marL="274320" lvl="0" indent="-274320">
              <a:spcBef>
                <a:spcPct val="20000"/>
              </a:spcBef>
              <a:buClr>
                <a:schemeClr val="bg1"/>
              </a:buClr>
              <a:buFont typeface="Arial" pitchFamily="34" charset="0"/>
              <a:buChar char="•"/>
              <a:defRPr/>
            </a:pPr>
            <a:r>
              <a:rPr lang="fr-FR" sz="5400" dirty="0">
                <a:solidFill>
                  <a:schemeClr val="bg1"/>
                </a:solidFill>
              </a:rPr>
              <a:t> Conception </a:t>
            </a:r>
            <a:r>
              <a:rPr lang="fr-FR" sz="5400" dirty="0" smtClean="0">
                <a:solidFill>
                  <a:schemeClr val="bg1"/>
                </a:solidFill>
              </a:rPr>
              <a:t>&amp; Réalisation</a:t>
            </a:r>
            <a:endParaRPr lang="fr-FR" sz="5400" dirty="0">
              <a:solidFill>
                <a:schemeClr val="bg1"/>
              </a:solidFill>
            </a:endParaRPr>
          </a:p>
          <a:p>
            <a:pPr>
              <a:lnSpc>
                <a:spcPct val="90000"/>
              </a:lnSpc>
            </a:pPr>
            <a:r>
              <a:rPr lang="en-US" sz="4000" dirty="0">
                <a:solidFill>
                  <a:schemeClr val="bg1"/>
                </a:solidFill>
                <a:latin typeface="Open Sans Light"/>
                <a:cs typeface="Open Sans Light"/>
              </a:rPr>
              <a:t> </a:t>
            </a:r>
          </a:p>
        </p:txBody>
      </p:sp>
      <p:sp>
        <p:nvSpPr>
          <p:cNvPr id="13" name="Rectangle 12"/>
          <p:cNvSpPr/>
          <p:nvPr/>
        </p:nvSpPr>
        <p:spPr>
          <a:xfrm>
            <a:off x="4280104" y="3515855"/>
            <a:ext cx="583793" cy="64007"/>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2" name="Image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23928" y="1427550"/>
            <a:ext cx="1193349" cy="1193349"/>
          </a:xfrm>
          <a:prstGeom prst="rect">
            <a:avLst/>
          </a:prstGeom>
        </p:spPr>
      </p:pic>
    </p:spTree>
    <p:extLst>
      <p:ext uri="{BB962C8B-B14F-4D97-AF65-F5344CB8AC3E}">
        <p14:creationId xmlns:p14="http://schemas.microsoft.com/office/powerpoint/2010/main" val="33884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2410</TotalTime>
  <Words>641</Words>
  <Application>Microsoft Office PowerPoint</Application>
  <PresentationFormat>Affichage à l'écran (16:9)</PresentationFormat>
  <Paragraphs>197</Paragraphs>
  <Slides>36</Slides>
  <Notes>7</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36</vt:i4>
      </vt:variant>
    </vt:vector>
  </HeadingPairs>
  <TitlesOfParts>
    <vt:vector size="46" baseType="lpstr">
      <vt:lpstr>ＭＳ Ｐゴシック</vt:lpstr>
      <vt:lpstr>Arial</vt:lpstr>
      <vt:lpstr>Calibri</vt:lpstr>
      <vt:lpstr>Century Gothic</vt:lpstr>
      <vt:lpstr>Chaparral Pro Light</vt:lpstr>
      <vt:lpstr>Open Sans</vt:lpstr>
      <vt:lpstr>Open Sans Light</vt:lpstr>
      <vt:lpstr>Times New Roman</vt:lpstr>
      <vt:lpstr>Wingdings</vt:lpstr>
      <vt:lpstr>Thème Office</vt:lpstr>
      <vt:lpstr>By RUSH NURDS 3A13</vt:lpstr>
      <vt:lpstr> </vt:lpstr>
      <vt:lpstr> </vt:lpstr>
      <vt:lpstr> Introduction</vt:lpstr>
      <vt:lpstr>Introduction</vt:lpstr>
      <vt:lpstr>Introduction</vt:lpstr>
      <vt:lpstr>Présentation PowerPoint</vt:lpstr>
      <vt:lpstr>Introduction</vt:lpstr>
      <vt:lpstr>Présentation PowerPoint</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Conception &amp; Réalisation</vt:lpstr>
      <vt:lpstr>Présentation PowerPoint</vt:lpstr>
      <vt:lpstr>Gestion de projet </vt:lpstr>
      <vt:lpstr>Gestion de projet </vt:lpstr>
      <vt:lpstr>Gestion de projet </vt:lpstr>
      <vt:lpstr>Gestion de projet </vt:lpstr>
      <vt:lpstr>Gestion de projet </vt:lpstr>
      <vt:lpstr>Gestion de projet </vt:lpstr>
      <vt:lpstr>Présentation PowerPoint</vt:lpstr>
      <vt:lpstr>Etude Marketing</vt:lpstr>
      <vt:lpstr>Etude Marketing</vt:lpstr>
      <vt:lpstr>Etude Marketing</vt:lpstr>
      <vt:lpstr>Présentation PowerPoint</vt:lpstr>
      <vt:lpstr>Perspectives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asma</dc:creator>
  <cp:lastModifiedBy>USER</cp:lastModifiedBy>
  <cp:revision>191</cp:revision>
  <dcterms:created xsi:type="dcterms:W3CDTF">2015-06-11T09:19:27Z</dcterms:created>
  <dcterms:modified xsi:type="dcterms:W3CDTF">2016-05-17T06:50:03Z</dcterms:modified>
</cp:coreProperties>
</file>